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  <Relationship Id="rId47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今天汇报的不是一组设备，也不是把原来的刷卡机换成更智能的终端，而是一套面向高校的校园餐治理方案。我们希望用一个平台和三大系统，把餐、消费、货、场四条业务线连成闭环，让师生体验、学校治理、经营核验、食品安全和营养健康同时得到支撑。接下来我会先讲高校为什么需要重构，再讲三大系统如何落地，最后一起收敛试点范围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校园餐看起来只是一顿饭，背后却同时影响四类结果。师生感受到的是排队、选择、支付和反馈；学校承担的是补贴、定价和营养等公益责任；运营侧关注备餐、采购、库存与商户；食安侧则要求追溯、留样、预警和闭环。四类结果不是四件独立的事，它们来自同一笔业务。只有把同一笔餐食从规则到交易再到食材和事件贯通，管理才有共同事实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材料中反复出现七类具体问题：丢卡和人工收银出错，充值与余额查询不便，缺少评价入口，人工成本偏高，采购依赖经验，浪费与经营分析、财务对账困难，以及多个食堂难以统一管理。它们表面分散，实际是一条链：一次不顺畅造成体验下降，一段过程不可见造成运营失真，一笔业务难核验造成财务与公益风险，最后变成一套难治理的系统性问题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外卖和校外餐饮的竞争，不一定只是价格更低。师生从看菜单开始，如果信息不全，到了现场又遇到高峰排队；支付时卡片遗失或规则解释不清；餐后余额、明细和营养信息难查；有问题也找不到评价入口，这些小摩擦会连续累积。最后，师生会把校外选择视为更确定的方案。所以我们要解决的不是单个收银环节，而是从选择到反馈的完整体验链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高校版不能简单复制中小学方案，也不能只做一个食堂的基础结算。高校常常有多个校区、多个食堂、多类餐线、多类身份和多家经营主体。这里特别强调“多类餐线”：称重计量自助、小碗菜 RFID、小碗菜 AI 识别、风味档口以及按次或定额餐线，在高校都可能同时存在；它们不会因为平台建设而被强行替换成一种模式。不同校区可能规则不同，自营与承包并存，学生、教师、访客的权限和补贴规则也不同，商户还涉及合同与分账。真正的难点不是设备数量，而是餐线、规则、主体和责任边界叠加后的复杂度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当历史销量、预约、菜单、库存、校历变化、剩余和退单这些信号没有回到计划端，采购和生产就只能依赖经验。经验当然重要，但单点经验无法稳定应对多校区、多餐次和波动需求，于是缺货与积压可能同时发生。这里的数字化不是让算法替人决定，而是把分散信号整理成可读的采购与备餐建议，并保留人工审核，让决策依据越来越完整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高校食堂既有公益属性，也有经营要求，两者都离不开证据。补贴账要回答谁在什么餐次按什么规则使用了多少；经营账要回答订单、支付、退款和商户结算；采购账要覆盖计划、价格、到货和验收；库存账则记录入库、领用、盘点、效期和损耗。四本账如果分散在不同表格和系统里，就很难互相印证。把它们连起来，学校才能解释钱、餐和货的真实去向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所以建设目标不应先从功能清单出发，而应从六个结果反推。第一，高峰就餐更高效；第二，营养信息真正帮助健康选择；第三，师生评价有入口、问题有闭环；第四，系统之间能够连通并提供辅助分析；第五，采购、库存和损耗更可控；第六，数据能够进入运营决策。后续每一项能力，都应该能对应到这六类可观察结果，而不是为了展示而建设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整体解法可以概括为一个平台、三大系统。营养结算服务系统负责选餐、识别、支付和营养反馈；智慧采购管理系统负责计划、验收、库存、供应商与商户；智慧食安监管系统负责预防、发现、处置和追溯。三套系统不是孤岛，它们共享身份、商品、订单、供应商、批次和事件数据。这样，师生服务、经营核验、采购库存、食安与营养才能真正形成闭环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张图把平台分成六层。最上面是各种终端与设备的接入；第二层是三大业务系统；再往下是组织权限、规则、流程、消息和报表等业务支撑；AI和数据能力用于辅助识别、异常提示、趋势分析和营养计算；数据基础统一身份、菜品、订单、供应商、批次和事件；最底部通过开放接口连接校园已有系统。这里特别强调，AI提供辅助，不替代制度、责任人和最终判断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平台按四条业务线理解会更清楚。餐这条线包含菜品、菜单、营养、餐次和评价；消费包含身份、订单、支付、补贴与退款对账；货包含计划、采购、验收、库存、领用和损耗；场则从校区、食堂继续细分到餐线、档口、设备和食安事件。把餐线作为正式管理层级后，同一所学校可以保留不同经营方式和设备组合，同时在校级层面统一组织、人员、商品、规则、供应商和批次等主数据，让每个对象在不同环节保持连续状态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项目能否落地，很大程度取决于接口是否在前期盘清。高校通常已有统一身份、校园卡或聚合支付、财务、视频、门禁等系统。我们需要先明确每类数据归谁管理、向哪个方向同步、同步频率是多少、失败后如何补偿，以及双方用什么口径验收。接口不是实施末期的技术细节，而是试点范围、周期和风险的核心输入。越早盘清，后面越少返工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部署与安全需要分开讨论。公有云、私有云和信创适配回答的是系统放在哪里、由谁运维、如何符合学校技术环境；访问控制、数据保护、接口安全、操作审计、运维管理和备份恢复，回答的是系统如何可信运行。材料中可以说明已有等保三级相关证书，但对外表述时必须以正式证书为准，明确对应的系统、范围和有效状态，避免把一张证书泛化成所有项目的承诺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高校智慧食堂通常涉及至少八类角色。校领导关注整体状态和风险，后勤关注服务与运营，财务关注补贴和对账，信息化关注接口与安全，运营团队关注餐线和商户，食安人员关注事件与整改，师生关注选择和反馈，供应商关注订单与履约。每类角色的问题不同，但不能各自维护一套事实。平台要做的，是让他们基于同一条订单、规则、批次和事件链采取不同动作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文章中的角色价值适配到高校场景后，可以落成六类责任价值。学校治理获得统一指标与风险视图；后勤和运营获得排队、菜品、商户和服务闭环；师生及授权角色获得选择、支付、查询、营养和评价能力；财务与审计获得补贴、交易、分账和凭证核验；食堂商户获得订单、产能、评价和结算依据；供应商获得订单、到货、质量和履约记录。每类价值都对应一个可执行动作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下面进入第一套系统，营养结算服务系统。它不是只在收银那几秒发挥作用，而是覆盖餐前、餐中和餐后。餐前把菜单、预约、身份、补贴和个人偏好说清楚；餐中根据不同餐线完成识别、计价和支付；餐后让消费记录、营养反馈和评价回到运营。我们希望最终实现四个词：快、准、可选择、能反馈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餐前阶段的核心，是把本来会在收银台发生的争议和判断提前解决。菜单应能提前看到菜品、价格和营养信息；风味档口、线上订餐或预约取餐可适配课程安排、实验加班和错峰就餐；系统要识别学生、教师和访客等身份；餐次、额度和补贴规则在交易前完成计算；过敏原、偏好或自主目标可以给出提示。不同餐线可以有不同的餐前入口，但身份、规则和营养提示口径应保持一致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高校不是只保留一种餐线，而是五类线下餐线可能长期并存。第一类是称重计量自助餐线，按量计价、按需取餐，适合大食堂和自助区；第二类是小碗菜 RFID 自选餐线，通过芯片餐具识别多品多价，适合标准化小碗菜和高峰快取；第三类是小碗菜 AI 识别餐线，用普通餐盘辅助识别，适合既有餐线灵活升级，异常仍由现场人员确认；第四类是风味档口，支持现点现做、预约核销，适合特色餐饮以及课程、实验或加班带来的延时就餐；第五类是自选按次或定额餐线，可按计次、定值和时段规则配置，适合教工餐、保障餐等场景。线上订餐、预约取餐、取餐柜以及团体客餐和会议餐，是跨餐线的服务延伸。平台建设不是让这些餐线互相替代，而是让它们共同进入统一身份、账户、订单、支付、营养和对账底账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微信文章里提到了识别速度和效率提升数字，但这版方案不把这些数字直接当作康比特既成效果。更可信的做法，是在真实高峰、真实菜品、真实身份和支付条件下，统一测量识别与结算耗时、交易成功率、平均等待时长和异常人工介入率。这样可以避免只测单机理想状态，也能把技术速度和真实排队体验区分开。试点的价值，就是用现场数据形成双方认可的基线和目标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支付入口可以包含校园卡、刷脸或身份核验、扫码、账户余额和补贴，但多入口不能变成多套账。每笔交易都要有统一的身份、订单、支付状态、补贴规则和商户归属。这样才能支持交易查询、退款与冲正、异常对账和补贴核验。对师生来说是多种方式自由选择，对学校来说则始终是一套可查、可对、可追的交易底账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餐后服务解决文章中提到的余额查询难、消费明细不透明、评价缺失等问题。师生可以查余额、明细和订单，看到本餐营养反馈，并提交口味、服务或其他问题。运营端则把评价和问题纳入处理流程，而不是停在意见箱里。消费记录、营养反馈和评价形成连续回路后，每一笔餐食不仅完成了交易，还为下一轮服务改进留下了数据依据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营养服务可以分三层理解。第一层是菜品信息，包括营养成分、份量、主要原料和过敏原提示；第二层是个人约束，包括过敏、偏好、自主目标和经过授权的健康信息；第三层是餐次反馈，包括本餐摄入、连续趋势和下一餐提示。我们不以数据库有多少条记录来证明价值，而看这些信息是否真的进入选餐过程、是否能帮助下一次选择，同时必须明确授权和隐私边界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菜单优化不能只看销量，也不能只讲健康。我们可以把受欢迎程度和营养适配度放在一起判断：受欢迎且更适配的菜品应稳定供应；营养较好但选择较少的菜品，可以优化口味和呈现；受欢迎但营养结构需要改善的菜品，应重点改造配方；两方面都弱的则谨慎调整。销量、评价、剩余、退单和营养标签共同提供依据，但最终仍由专业团队做决策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长期营养服务需要形成循环。个人消费和反馈在明确授权的前提下，经过匿名汇总形成群体趋势；群体趋势进入菜单结构和供给调整；菜单变化再影响采购建议；新的餐次继续产生反馈。这个循环把一次性个人报告变成持续改进机制。这里要特别守住边界：个人信息使用目的、授权范围和访问权限必须清楚，群体分析不应反向暴露个体隐私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套系统是智慧采购管理系统。它不只是把采购单搬到线上，而是从需求、采购、验收、库存、商户到对账形成完整证据链。我们希望做到有计划、有凭证、有库存、有对账：计划有数据依据，到货有现场证据，库存有批次和效期，商户与供应商有履约记录，最后财务能够回到业务凭证核验。这样采购管理才真正支撑学校治理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采购计划可以由多源信号辅助形成，包括历史消费、预约、菜单、当前库存与效期、校历和餐次变化、剩余与退单等。系统根据安全库存、供应周期和规则给出品类、数量、供应商、交付窗口及预算建议，但建议必须经过人工审核后生效。这一点很重要：算法帮助整理信息和发现偏差，不替代采购制度、审批流程和责任人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采购证据链的第一现场是验收。到货时先关联订单和供应商，再记录称重数量和偏差，根据项目条件完成感官检查、快检或证照核验，同时上传照片、票据和签名，最终生成带批次和责任人的入库记录。异常也不能简单删除或覆盖，无论是拒收、让步接收还是整改复核，都应保留完整过程。这样财务、库存和食安才能使用同一份第一手证据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库存如果只剩一个余额数字，很难判断它是否真实。我们需要连续记录入库批次、领用去向、盘点差异、损耗原因和效期状态。这样系统回答的不只是“还有多少”，还包括“是哪一批、什么时候到期、被谁领用、为什么损耗”。文章中提到的进销存、盘点、损耗和保质期管理，最终都应落到这条连续状态链上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供应商管理不能停在资质档案。准入阶段关注证照与有效期，询采阶段关注报价和规则，履约阶段关注到货与质量，评价阶段记录异常与整改，最后依据制度决定续约或退出。这样每一次到货和处置都会成为下一次合作决策的依据。学校看到的是完整履约历史，供应商也能明确知道问题、责任和整改要求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高校常见多商户、多档口、多餐线和多承包主体。称重自助、小碗菜、风味档口或者教工餐可以采用不同经营方式，但学校仍需要一套统一规则覆盖准入、合同、餐线与档口权限、商品与价格、订单与服务、分账对账、满意度、食安整改以及到期退出。具体是租赁、抽成还是服务费，结算周期如何设置，都要以校方实际合同为准。系统的作用不是替合同做决定，而是把不同餐线背后的合同规则转成可执行、可核验的业务过程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经营分析不应追求大屏上指标越多越好，而应回答五个管理问题：补贴是否按正确身份和规则使用；消费人次、客单、菜品和评价是否变化；采购计划、价格、到货和供应商是否合理；库存周转、效期、盘点和损耗是否健康；商户在交易、服务、食安、整改和结算方面是否履约。每个问题都要能从学校总览下钻到校区、食堂、档口和原始凭证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三套系统是智慧食安监管系统。它不是把摄像头画面和电子台账放在一个页面，而是把风险变成可以被管理的事件。事前通过制度和日常关口预防，事中通过现场、视频或辅助识别发现，随后分级派发、整改复核，最后归档复盘。我们希望实现四个结果：风险看得见，任务叫得动，问题关得上，事后查得到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日常食安可以用六道关口覆盖。人员晨检记录状态与异常处置；原料验收绑定批次、数量、质量与凭证；快速检测记录结果、设备和人员；留样管理关联菜品、时间、责任与影像；后厨视频支持明厨亮灶和辅助告警；环境记录覆盖温湿度、消毒和设施状态。AI可以辅助发现问题，但不能替代制度执行和责任人判断，这也是系统边界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视频告警或AI提示只是起点。一个异常要先被发现并分级，明确处理时限；然后派给具体责任人；整改时上传现场证据；复核人员确认结果；最后归档，保留完整过程。如果缺少责任人、时限、证据或复核，告警就只是一条消息，风险仍然留在现场。系统真正的价值，是让每个异常从出现到关闭都有清楚的责任链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追溯不能只查到供应商名称，还要尽可能关联原料批次、验收记录、库存流转、领用、菜品和具体餐次。这样发生异常时，学校才能更快判断影响范围，而不是全量排查。需要强调的是，追溯深度取决于现场记录是否完整，也取决于相关系统接口是否连通。系统可以提供链路，但链路上的每个环节仍需要真实、及时的数据输入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多校区治理需要同一套指标，也需要允许现场差异。校级看经营状态、食安风险、服务体验和接口健康；向下可以比较不同校区的规则与异常分布；再下钻到食堂的餐线、商户、采购、库存和食安；最后定位到具体档口、批次和事件。这样既能让领导看全局，也能让后勤和食安人员直接找到现场责任和证据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项目启动前要把四类范围分开。标准能力是三大系统已有的基础流程和管理对象；选配场景包括预约、取餐柜、餐盘绑定、商超等，需要根据设备和实际能力确认；校内接口需要盘清身份、校园卡、财务、视频和门禁；特殊规则、流程与报表则属于项目定制，需要单独评估周期和验收。这样可以避免把演示中的能力误认为默认交付，也能确保不纳入文章“AI智选机”之后的内容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建议从最小可验证范围开始，可以选一个校区、一个食堂或一条具有代表性的餐线。这里的“一条餐线试点”不代表其他餐线不存在，更不是用试点餐线替换全部场景，而是先验证身份、规则、设备、订单、支付、营养、对账和接口是否跑通。试点成功后，再分别针对称重计量、小碗菜 RFID、小碗菜 AI 识别、风味档口以及按次或定额餐线形成配置模板，按校园实际情况复制。范围越清楚，联调越聚焦，问题越容易定位，试点结论也更有说服力。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实施可以分三阶段。第一阶段做现状与接口调研，确认场景、角色、规则、系统、设备和风险，验收门是范围与口径一致；第二阶段完成配置、联调和试运行，修复问题并测量指标，验收门是关键闭环跑通且可用；第三阶段再做标准化复制和推广，但复制的不是同一台设备，而是按校区、食堂和餐线类型沉淀不同配置模板。指标不预设夸张数值，而是在试点中测量交易成功率、峰值等待、异常介入、库存准确、食安闭环时效和师生反馈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后，我们建议今天先形成四项行动。第一，选定一个校区、食堂或餐线作为试点；第二，确认业务负责人和跨部门联系人；第三，提供现状系统、设备和接口清单，重点盘清身份支付、商户财务、采购库存、食安视频等规则；第四，约定现场调研时间和试点验收口径。我们的目标不是一次把所有功能铺开，而是先把一餐跑通，再把一套可复制、可核验的机制留下来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Free Design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Free Design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5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5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4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1df82d00141fd90.pn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image" Target="../media/image_26264d3315511f00.jpg"/>
  <Relationship Id="rId4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13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14.xml"/>
</Relationships>
</file>

<file path=ppt/slides/_rels/slide1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15.xml"/>
</Relationships>
</file>

<file path=ppt/slides/_rels/slide1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b024156f58aefb9.png"/>
  <Relationship Id="rId3" Type="http://schemas.openxmlformats.org/officeDocument/2006/relationships/image" Target="../media/image_16bda4202d7ba55f.jpg"/>
  <Relationship Id="rId4" Type="http://schemas.openxmlformats.org/officeDocument/2006/relationships/notesSlide" Target="../notesSlides/notesSlide16.xml"/>
</Relationships>
</file>

<file path=ppt/slides/_rels/slide1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image" Target="../media/image_6c98dbaa100ecc0b.png"/>
  <Relationship Id="rId4" Type="http://schemas.openxmlformats.org/officeDocument/2006/relationships/notesSlide" Target="../notesSlides/notesSlide17.xml"/>
</Relationships>
</file>

<file path=ppt/slides/_rels/slide1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image" Target="../media/image_a4708d4b8f1bc10c.png"/>
  <Relationship Id="rId4" Type="http://schemas.openxmlformats.org/officeDocument/2006/relationships/image" Target="../media/image_44dc7d61e4089257.png"/>
  <Relationship Id="rId5" Type="http://schemas.openxmlformats.org/officeDocument/2006/relationships/image" Target="../media/image_f306d129df79fec3.png"/>
  <Relationship Id="rId6" Type="http://schemas.openxmlformats.org/officeDocument/2006/relationships/notesSlide" Target="../notesSlides/notesSlide18.xml"/>
</Relationships>
</file>

<file path=ppt/slides/_rels/slide1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19.xml"/>
</Relationships>
</file>

<file path=ppt/slides/_rels/slide2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20.xml"/>
</Relationships>
</file>

<file path=ppt/slides/_rels/slide2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image" Target="../media/image_6c98dbaa100ecc0b.png"/>
  <Relationship Id="rId4" Type="http://schemas.openxmlformats.org/officeDocument/2006/relationships/notesSlide" Target="../notesSlides/notesSlide21.xml"/>
</Relationships>
</file>

<file path=ppt/slides/_rels/slide2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image" Target="../media/image_dad43e7983dd1bef.png"/>
  <Relationship Id="rId4" Type="http://schemas.openxmlformats.org/officeDocument/2006/relationships/notesSlide" Target="../notesSlides/notesSlide22.xml"/>
</Relationships>
</file>

<file path=ppt/slides/_rels/slide2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23.xml"/>
</Relationships>
</file>

<file path=ppt/slides/_rels/slide2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24.xml"/>
</Relationships>
</file>

<file path=ppt/slides/_rels/slide2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b024156f58aefb9.png"/>
  <Relationship Id="rId3" Type="http://schemas.openxmlformats.org/officeDocument/2006/relationships/image" Target="../media/image_26264d3315511f00.jpg"/>
  <Relationship Id="rId4" Type="http://schemas.openxmlformats.org/officeDocument/2006/relationships/notesSlide" Target="../notesSlides/notesSlide25.xml"/>
</Relationships>
</file>

<file path=ppt/slides/_rels/slide2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image" Target="../media/image_f1ef47a8170df507.png"/>
  <Relationship Id="rId4" Type="http://schemas.openxmlformats.org/officeDocument/2006/relationships/notesSlide" Target="../notesSlides/notesSlide26.xml"/>
</Relationships>
</file>

<file path=ppt/slides/_rels/slide2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image" Target="../media/image_b3566d282577493c.png"/>
  <Relationship Id="rId4" Type="http://schemas.openxmlformats.org/officeDocument/2006/relationships/notesSlide" Target="../notesSlides/notesSlide27.xml"/>
</Relationships>
</file>

<file path=ppt/slides/_rels/slide2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28.xml"/>
</Relationships>
</file>

<file path=ppt/slides/_rels/slide2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29.xml"/>
</Relationships>
</file>

<file path=ppt/slides/_rels/slide3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30.xml"/>
</Relationships>
</file>

<file path=ppt/slides/_rels/slide3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image" Target="../media/image_dad43e7983dd1bef.png"/>
  <Relationship Id="rId4" Type="http://schemas.openxmlformats.org/officeDocument/2006/relationships/notesSlide" Target="../notesSlides/notesSlide31.xml"/>
</Relationships>
</file>

<file path=ppt/slides/_rels/slide3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b024156f58aefb9.png"/>
  <Relationship Id="rId3" Type="http://schemas.openxmlformats.org/officeDocument/2006/relationships/image" Target="../media/image_dc20c7a88f7d2a68.png"/>
  <Relationship Id="rId4" Type="http://schemas.openxmlformats.org/officeDocument/2006/relationships/notesSlide" Target="../notesSlides/notesSlide32.xml"/>
</Relationships>
</file>

<file path=ppt/slides/_rels/slide3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image" Target="../media/image_e89c164b2a8d5bec.png"/>
  <Relationship Id="rId4" Type="http://schemas.openxmlformats.org/officeDocument/2006/relationships/image" Target="../media/image_d3d65349d31447ef.png"/>
  <Relationship Id="rId5" Type="http://schemas.openxmlformats.org/officeDocument/2006/relationships/image" Target="../media/image_44dc7d61e4089257.png"/>
  <Relationship Id="rId6" Type="http://schemas.openxmlformats.org/officeDocument/2006/relationships/notesSlide" Target="../notesSlides/notesSlide33.xml"/>
</Relationships>
</file>

<file path=ppt/slides/_rels/slide3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image" Target="../media/image_e89c164b2a8d5bec.png"/>
  <Relationship Id="rId4" Type="http://schemas.openxmlformats.org/officeDocument/2006/relationships/notesSlide" Target="../notesSlides/notesSlide34.xml"/>
</Relationships>
</file>

<file path=ppt/slides/_rels/slide3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35.xml"/>
</Relationships>
</file>

<file path=ppt/slides/_rels/slide3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image" Target="../media/image_048ccb1a1ee7eb7d.png"/>
  <Relationship Id="rId4" Type="http://schemas.openxmlformats.org/officeDocument/2006/relationships/notesSlide" Target="../notesSlides/notesSlide36.xml"/>
</Relationships>
</file>

<file path=ppt/slides/_rels/slide3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37.xml"/>
</Relationships>
</file>

<file path=ppt/slides/_rels/slide3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image" Target="../media/image_44dc7d61e4089257.png"/>
  <Relationship Id="rId4" Type="http://schemas.openxmlformats.org/officeDocument/2006/relationships/image" Target="../media/image_b3566d282577493c.png"/>
  <Relationship Id="rId5" Type="http://schemas.openxmlformats.org/officeDocument/2006/relationships/image" Target="../media/image_d3d65349d31447ef.png"/>
  <Relationship Id="rId6" Type="http://schemas.openxmlformats.org/officeDocument/2006/relationships/notesSlide" Target="../notesSlides/notesSlide38.xml"/>
</Relationships>
</file>

<file path=ppt/slides/_rels/slide3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428f27e364f8e8b.jpg"/>
  <Relationship Id="rId3" Type="http://schemas.openxmlformats.org/officeDocument/2006/relationships/notesSlide" Target="../notesSlides/notesSlide39.xml"/>
</Relationships>
</file>

<file path=ppt/slides/_rels/slide4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eca34d1e82e9cce6.jpg"/>
  <Relationship Id="rId3" Type="http://schemas.openxmlformats.org/officeDocument/2006/relationships/notesSlide" Target="../notesSlides/notesSlide40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4057650"/>
            <a:chOff x="0" y="0"/>
            <a:chExt cx="12192000" cy="405765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0" t="19154" r="0" b="19154"/>
            <a:stretch>
              <a:fillRect/>
            </a:stretch>
          </p:blipFill>
          <p:spPr>
            <a:xfrm>
              <a:off x="0" y="0"/>
              <a:ext cx="12192000" cy="4057650"/>
            </a:xfrm>
            <a:prstGeom prst="rect">
              <a:avLst/>
            </a:prstGeom>
          </p:spPr>
        </p:pic>
        <p:sp>
          <p:nvSpPr>
            <p:cNvPr id="3" name="Rectangle 3"/>
            <p:cNvSpPr/>
            <p:nvPr/>
          </p:nvSpPr>
          <p:spPr>
            <a:xfrm>
              <a:off x="0" y="0"/>
              <a:ext cx="12192000" cy="4057650"/>
            </a:xfrm>
            <a:prstGeom prst="rect">
              <a:avLst/>
            </a:prstGeom>
            <a:solidFill>
              <a:schemeClr val="dk1">
                <a:alpha val="8000"/>
              </a:schemeClr>
            </a:soli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07111" y="436721"/>
            <a:ext cx="11177778" cy="315754"/>
            <a:chOff x="507111" y="436721"/>
            <a:chExt cx="11177778" cy="315754"/>
          </a:xfrm>
        </p:grpSpPr>
        <p:sp>
          <p:nvSpPr>
            <p:cNvPr id="5" name="TextBox 5"/>
            <p:cNvSpPr txBox="1"/>
            <p:nvPr/>
          </p:nvSpPr>
          <p:spPr>
            <a:xfrm>
              <a:off x="507111" y="436721"/>
              <a:ext cx="106427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CPT 康比特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870957" y="436721"/>
              <a:ext cx="281393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4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AI NUTRITION SMART CANTEEN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14350" y="742950"/>
              <a:ext cx="11163300" cy="9525"/>
            </a:xfrm>
            <a:custGeom>
              <a:avLst/>
              <a:gdLst/>
              <a:ahLst/>
              <a:cxnLst/>
              <a:rect l="l" t="t" r="r" b="b"/>
              <a:pathLst>
                <a:path w="11163300" h="9525">
                  <a:moveTo>
                    <a:pt x="0" y="0"/>
                  </a:moveTo>
                  <a:lnTo>
                    <a:pt x="11163300" y="0"/>
                  </a:lnTo>
                </a:path>
              </a:pathLst>
            </a:custGeom>
            <a:noFill/>
            <a:ln w="14288">
              <a:solidFill>
                <a:srgbClr val="FFFFFF">
                  <a:alpha val="80000"/>
                </a:srgbClr>
              </a:solidFill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0" y="3619500"/>
            <a:ext cx="12192000" cy="1028700"/>
            <a:chOff x="0" y="3619500"/>
            <a:chExt cx="12192000" cy="1028700"/>
          </a:xfrm>
        </p:grpSpPr>
        <p:sp>
          <p:nvSpPr>
            <p:cNvPr id="9" name="Freeform 9"/>
            <p:cNvSpPr/>
            <p:nvPr/>
          </p:nvSpPr>
          <p:spPr>
            <a:xfrm>
              <a:off x="0" y="3619500"/>
              <a:ext cx="12192000" cy="981075"/>
            </a:xfrm>
            <a:custGeom>
              <a:avLst/>
              <a:gdLst/>
              <a:ahLst/>
              <a:cxnLst/>
              <a:rect l="l" t="t" r="r" b="b"/>
              <a:pathLst>
                <a:path w="12192000" h="981075">
                  <a:moveTo>
                    <a:pt x="0" y="9525"/>
                  </a:moveTo>
                  <a:cubicBezTo>
                    <a:pt x="2209800" y="685800"/>
                    <a:pt x="4038600" y="219075"/>
                    <a:pt x="6115050" y="200025"/>
                  </a:cubicBezTo>
                  <a:cubicBezTo>
                    <a:pt x="8191500" y="180975"/>
                    <a:pt x="9886950" y="762000"/>
                    <a:pt x="12192000" y="0"/>
                  </a:cubicBezTo>
                  <a:lnTo>
                    <a:pt x="12192000" y="981075"/>
                  </a:lnTo>
                  <a:lnTo>
                    <a:pt x="0" y="981075"/>
                  </a:lnTo>
                  <a:close/>
                </a:path>
              </a:pathLst>
            </a:custGeom>
            <a:solidFill>
              <a:schemeClr val="accent1">
                <a:alpha val="96000"/>
              </a:schemeClr>
            </a:solidFill>
            <a:ln>
              <a:noFill/>
            </a:ln>
          </p:spPr>
        </p:sp>
        <p:sp>
          <p:nvSpPr>
            <p:cNvPr id="10" name="Freeform 10"/>
            <p:cNvSpPr/>
            <p:nvPr/>
          </p:nvSpPr>
          <p:spPr>
            <a:xfrm>
              <a:off x="0" y="3914775"/>
              <a:ext cx="12192000" cy="733425"/>
            </a:xfrm>
            <a:custGeom>
              <a:avLst/>
              <a:gdLst/>
              <a:ahLst/>
              <a:cxnLst/>
              <a:rect l="l" t="t" r="r" b="b"/>
              <a:pathLst>
                <a:path w="12192000" h="733425">
                  <a:moveTo>
                    <a:pt x="0" y="9525"/>
                  </a:moveTo>
                  <a:cubicBezTo>
                    <a:pt x="2476500" y="542925"/>
                    <a:pt x="4438650" y="180975"/>
                    <a:pt x="6343650" y="180975"/>
                  </a:cubicBezTo>
                  <a:cubicBezTo>
                    <a:pt x="8439150" y="180975"/>
                    <a:pt x="10096500" y="561975"/>
                    <a:pt x="12192000" y="0"/>
                  </a:cubicBezTo>
                  <a:lnTo>
                    <a:pt x="12192000" y="733425"/>
                  </a:lnTo>
                  <a:lnTo>
                    <a:pt x="0" y="73342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533400" y="4426268"/>
            <a:ext cx="11106150" cy="1198245"/>
            <a:chOff x="533400" y="4426268"/>
            <a:chExt cx="11106150" cy="1198245"/>
          </a:xfrm>
        </p:grpSpPr>
        <p:sp>
          <p:nvSpPr>
            <p:cNvPr id="12" name="TextBox 12"/>
            <p:cNvSpPr txBox="1"/>
            <p:nvPr/>
          </p:nvSpPr>
          <p:spPr>
            <a:xfrm>
              <a:off x="537972" y="4426268"/>
              <a:ext cx="4477032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康比特 AI 营养智慧食堂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33400" y="4891088"/>
              <a:ext cx="1628299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7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高校版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181606" y="508254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从一餐体验，到学校治理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552450" y="5553075"/>
              <a:ext cx="11087100" cy="9525"/>
            </a:xfrm>
            <a:custGeom>
              <a:avLst/>
              <a:gdLst/>
              <a:ahLst/>
              <a:cxnLst/>
              <a:rect l="l" t="t" r="r" b="b"/>
              <a:pathLst>
                <a:path w="11087100" h="9525">
                  <a:moveTo>
                    <a:pt x="0" y="0"/>
                  </a:moveTo>
                  <a:lnTo>
                    <a:pt x="11087100" y="0"/>
                  </a:ln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552450" y="5810250"/>
            <a:ext cx="11094339" cy="400050"/>
            <a:chOff x="552450" y="5810250"/>
            <a:chExt cx="11094339" cy="400050"/>
          </a:xfrm>
        </p:grpSpPr>
        <p:sp>
          <p:nvSpPr>
            <p:cNvPr id="17" name="Rectangle 17"/>
            <p:cNvSpPr/>
            <p:nvPr/>
          </p:nvSpPr>
          <p:spPr>
            <a:xfrm>
              <a:off x="552450" y="5810250"/>
              <a:ext cx="6343650" cy="4000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92861" y="5923121"/>
              <a:ext cx="472132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一个平台 · 三大系统 · 四条业务线 · 一套可验证闭环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65733" y="5923121"/>
              <a:ext cx="398105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高校领导 / 后勤 / 财务 / 信息化 / 食安 / 运营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0952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一顿校园餐，连接四类结果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6804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同一笔业务，同时影响师生体验、公益属性、经营效率与食品安全。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3400" y="1962150"/>
            <a:ext cx="11125200" cy="3962400"/>
            <a:chOff x="533400" y="1962150"/>
            <a:chExt cx="11125200" cy="3962400"/>
          </a:xfrm>
        </p:grpSpPr>
        <p:sp>
          <p:nvSpPr>
            <p:cNvPr id="7" name="Rectangle 7"/>
            <p:cNvSpPr/>
            <p:nvPr/>
          </p:nvSpPr>
          <p:spPr>
            <a:xfrm>
              <a:off x="533400" y="1962150"/>
              <a:ext cx="3390900" cy="1676400"/>
            </a:xfrm>
            <a:prstGeom prst="roundRect">
              <a:avLst>
                <a:gd name="adj" fmla="val 11364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733425" y="2143125"/>
              <a:ext cx="476250" cy="47625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859739" y="2311718"/>
              <a:ext cx="2236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61313" y="2238851"/>
              <a:ext cx="116269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师生体验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30199" y="2820829"/>
              <a:ext cx="2451412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排队 · 选择 · 支付 · 反馈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3238500"/>
              <a:ext cx="2228850" cy="4762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533400" y="3810000"/>
              <a:ext cx="3390900" cy="1676400"/>
            </a:xfrm>
            <a:prstGeom prst="roundRect">
              <a:avLst>
                <a:gd name="adj" fmla="val 11364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733425" y="3990975"/>
              <a:ext cx="476250" cy="476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59739" y="4159568"/>
              <a:ext cx="2236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61313" y="4086701"/>
              <a:ext cx="116269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经营效率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30199" y="4668679"/>
              <a:ext cx="2451412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备餐 · 采购 · 库存 · 商户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38200" y="5086350"/>
              <a:ext cx="2228850" cy="4762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286250" y="2209800"/>
              <a:ext cx="3619500" cy="3028950"/>
            </a:xfrm>
            <a:prstGeom prst="roundRect">
              <a:avLst>
                <a:gd name="adj" fmla="val 8805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391915" y="2621756"/>
              <a:ext cx="140817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120" b="1" dirty="0">
                  <a:solidFill>
                    <a:srgbClr val="FFD7C2"/>
                  </a:solidFill>
                  <a:latin typeface="+mn-lt"/>
                  <a:ea typeface="+mn-ea"/>
                  <a:cs typeface="+mn-cs"/>
                </a:rPr>
                <a:t>ONE CAMPUS MEAL</a:t>
              </a:r>
            </a:p>
          </p:txBody>
        </p:sp>
        <p:sp>
          <p:nvSpPr>
            <p:cNvPr id="21" name="Ellipse 21"/>
            <p:cNvSpPr/>
            <p:nvPr/>
          </p:nvSpPr>
          <p:spPr>
            <a:xfrm>
              <a:off x="5486400" y="2952750"/>
              <a:ext cx="1219200" cy="1219200"/>
            </a:xfrm>
            <a:prstGeom prst="ellipse">
              <a:avLst/>
            </a:prstGeom>
            <a:solidFill>
              <a:srgbClr val="FFFFFF">
                <a:alpha val="14000"/>
              </a:srgbClr>
            </a:solidFill>
            <a:ln w="19050">
              <a:solidFill>
                <a:srgbClr val="FFFFFF">
                  <a:alpha val="55000"/>
                </a:srgbClr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766530" y="3281362"/>
              <a:ext cx="6589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一顿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607510" y="3643312"/>
              <a:ext cx="97697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校园餐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644580" y="4352925"/>
              <a:ext cx="290283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FFF4EC"/>
                  </a:solidFill>
                  <a:latin typeface="+mn-lt"/>
                  <a:ea typeface="+mn-ea"/>
                  <a:cs typeface="+mn-cs"/>
                </a:rPr>
                <a:t>共同事实 · 连续状态 · 多方共治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4057650" y="2800350"/>
              <a:ext cx="228600" cy="9525"/>
            </a:xfrm>
            <a:custGeom>
              <a:avLst/>
              <a:gdLst/>
              <a:ahLst/>
              <a:cxnLst/>
              <a:rect l="l" t="t" r="r" b="b"/>
              <a:pathLst>
                <a:path w="228600" h="9525">
                  <a:moveTo>
                    <a:pt x="2286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38100">
              <a:solidFill>
                <a:schemeClr val="accent1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4057650" y="4648200"/>
              <a:ext cx="228600" cy="9525"/>
            </a:xfrm>
            <a:custGeom>
              <a:avLst/>
              <a:gdLst/>
              <a:ahLst/>
              <a:cxnLst/>
              <a:rect l="l" t="t" r="r" b="b"/>
              <a:pathLst>
                <a:path w="228600" h="9525">
                  <a:moveTo>
                    <a:pt x="2286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38100">
              <a:solidFill>
                <a:schemeClr val="accent3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7905750" y="2800350"/>
              <a:ext cx="228600" cy="9525"/>
            </a:xfrm>
            <a:custGeom>
              <a:avLst/>
              <a:gdLst/>
              <a:ahLst/>
              <a:cxnLst/>
              <a:rect l="l" t="t" r="r" b="b"/>
              <a:pathLst>
                <a:path w="228600" h="9525">
                  <a:moveTo>
                    <a:pt x="0" y="0"/>
                  </a:moveTo>
                  <a:lnTo>
                    <a:pt x="228600" y="0"/>
                  </a:lnTo>
                </a:path>
              </a:pathLst>
            </a:custGeom>
            <a:solidFill>
              <a:srgbClr val="000000"/>
            </a:solidFill>
            <a:ln w="38100">
              <a:solidFill>
                <a:schemeClr val="accent5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7905750" y="4648200"/>
              <a:ext cx="228600" cy="9525"/>
            </a:xfrm>
            <a:custGeom>
              <a:avLst/>
              <a:gdLst/>
              <a:ahLst/>
              <a:cxnLst/>
              <a:rect l="l" t="t" r="r" b="b"/>
              <a:pathLst>
                <a:path w="228600" h="9525">
                  <a:moveTo>
                    <a:pt x="0" y="0"/>
                  </a:moveTo>
                  <a:lnTo>
                    <a:pt x="228600" y="0"/>
                  </a:lnTo>
                </a:path>
              </a:pathLst>
            </a:custGeom>
            <a:solidFill>
              <a:srgbClr val="000000"/>
            </a:solidFill>
            <a:ln w="38100">
              <a:solidFill>
                <a:schemeClr val="accent1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8267700" y="1962150"/>
              <a:ext cx="3390900" cy="1676400"/>
            </a:xfrm>
            <a:prstGeom prst="roundRect">
              <a:avLst>
                <a:gd name="adj" fmla="val 11364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8467725" y="2143125"/>
              <a:ext cx="476250" cy="476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594039" y="2311718"/>
              <a:ext cx="2236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095613" y="2238851"/>
              <a:ext cx="116269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公益属性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564499" y="2820829"/>
              <a:ext cx="1781409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补贴 · 定价 · 营养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8572500" y="3238500"/>
              <a:ext cx="2000250" cy="47625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267700" y="3810000"/>
              <a:ext cx="3390900" cy="1676400"/>
            </a:xfrm>
            <a:prstGeom prst="roundRect">
              <a:avLst>
                <a:gd name="adj" fmla="val 11364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36" name="Ellipse 36"/>
            <p:cNvSpPr/>
            <p:nvPr/>
          </p:nvSpPr>
          <p:spPr>
            <a:xfrm>
              <a:off x="8467725" y="3990975"/>
              <a:ext cx="476250" cy="47625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594039" y="4159568"/>
              <a:ext cx="2236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095613" y="4086701"/>
              <a:ext cx="116269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食品安全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564499" y="4668679"/>
              <a:ext cx="2451412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追溯 · 留样 · 预警 · 闭环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8572500" y="5086350"/>
              <a:ext cx="2228850" cy="4762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4286250" y="5467350"/>
              <a:ext cx="3619500" cy="4572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4286155" y="5600700"/>
              <a:ext cx="361969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不是四件事，而是同一顿饭的四种结果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4345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七类问题，不在同一个系统里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734682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问题彼此关联，系统却彼此割裂，最终形成体验、经营与治理的连续失真。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3400" y="1962150"/>
            <a:ext cx="11125200" cy="4057650"/>
            <a:chOff x="533400" y="1962150"/>
            <a:chExt cx="11125200" cy="4057650"/>
          </a:xfrm>
        </p:grpSpPr>
        <p:sp>
          <p:nvSpPr>
            <p:cNvPr id="7" name="Rectangle 7"/>
            <p:cNvSpPr/>
            <p:nvPr/>
          </p:nvSpPr>
          <p:spPr>
            <a:xfrm>
              <a:off x="533400" y="1962150"/>
              <a:ext cx="3390900" cy="3181350"/>
            </a:xfrm>
            <a:prstGeom prst="roundRect">
              <a:avLst>
                <a:gd name="adj" fmla="val 6587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8" name="Rectangle 8"/>
            <p:cNvSpPr/>
            <p:nvPr/>
          </p:nvSpPr>
          <p:spPr>
            <a:xfrm>
              <a:off x="533400" y="1962150"/>
              <a:ext cx="3390900" cy="723900"/>
            </a:xfrm>
            <a:prstGeom prst="roundRect">
              <a:avLst>
                <a:gd name="adj" fmla="val 2894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90575" y="2216944"/>
              <a:ext cx="198552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 师生体验断点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733425" y="2943225"/>
              <a:ext cx="285750" cy="2857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33253" y="3037999"/>
              <a:ext cx="8609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4430" y="3000375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丢卡、人工收银易错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733425" y="3533775"/>
              <a:ext cx="285750" cy="2857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33253" y="3628549"/>
              <a:ext cx="8609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4430" y="3590925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充值繁琐、记录难查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733425" y="4124325"/>
              <a:ext cx="285750" cy="2857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33253" y="4219099"/>
              <a:ext cx="8609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54430" y="4181475"/>
              <a:ext cx="24384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评价无入口、满意度不可见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93623" y="4720114"/>
              <a:ext cx="2769972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一次不顺畅，持续降低校内选择意愿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4171950" y="1962150"/>
              <a:ext cx="3390900" cy="3181350"/>
            </a:xfrm>
            <a:prstGeom prst="roundRect">
              <a:avLst>
                <a:gd name="adj" fmla="val 6587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4171950" y="1962150"/>
              <a:ext cx="3390900" cy="723900"/>
            </a:xfrm>
            <a:prstGeom prst="roundRect">
              <a:avLst>
                <a:gd name="adj" fmla="val 28947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429125" y="2216944"/>
              <a:ext cx="198552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02 经营数据断点</a:t>
              </a:r>
            </a:p>
          </p:txBody>
        </p:sp>
        <p:sp>
          <p:nvSpPr>
            <p:cNvPr id="23" name="Ellipse 23"/>
            <p:cNvSpPr/>
            <p:nvPr/>
          </p:nvSpPr>
          <p:spPr>
            <a:xfrm>
              <a:off x="4371975" y="30956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471803" y="3190399"/>
              <a:ext cx="8609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792980" y="3152775"/>
              <a:ext cx="22364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人工成本高、流程靠经验</a:t>
              </a:r>
            </a:p>
          </p:txBody>
        </p:sp>
        <p:sp>
          <p:nvSpPr>
            <p:cNvPr id="26" name="Ellipse 26"/>
            <p:cNvSpPr/>
            <p:nvPr/>
          </p:nvSpPr>
          <p:spPr>
            <a:xfrm>
              <a:off x="4371975" y="38195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4471803" y="3914299"/>
              <a:ext cx="8609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792980" y="387667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采购、需求与库存脱节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432173" y="4720114"/>
              <a:ext cx="259765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需求不可见，备餐与采购无法校准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7810500" y="1962150"/>
              <a:ext cx="3848100" cy="3181350"/>
            </a:xfrm>
            <a:prstGeom prst="roundRect">
              <a:avLst>
                <a:gd name="adj" fmla="val 658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7810500" y="1962150"/>
              <a:ext cx="3848100" cy="723900"/>
            </a:xfrm>
            <a:prstGeom prst="roundRect">
              <a:avLst>
                <a:gd name="adj" fmla="val 28947"/>
              </a:avLst>
            </a:prstGeom>
            <a:solidFill>
              <a:srgbClr val="D84F15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067675" y="2216944"/>
              <a:ext cx="198552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03 管理核验断点</a:t>
              </a:r>
            </a:p>
          </p:txBody>
        </p:sp>
        <p:sp>
          <p:nvSpPr>
            <p:cNvPr id="33" name="Ellipse 33"/>
            <p:cNvSpPr/>
            <p:nvPr/>
          </p:nvSpPr>
          <p:spPr>
            <a:xfrm>
              <a:off x="8010525" y="3095625"/>
              <a:ext cx="285750" cy="285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110353" y="3190399"/>
              <a:ext cx="8609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431530" y="3152775"/>
              <a:ext cx="24384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浪费、分析与财务对账困难</a:t>
              </a:r>
            </a:p>
          </p:txBody>
        </p:sp>
        <p:sp>
          <p:nvSpPr>
            <p:cNvPr id="36" name="Ellipse 36"/>
            <p:cNvSpPr/>
            <p:nvPr/>
          </p:nvSpPr>
          <p:spPr>
            <a:xfrm>
              <a:off x="8010525" y="3819525"/>
              <a:ext cx="285750" cy="285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110353" y="3914299"/>
              <a:ext cx="8609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431530" y="3876675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多食堂难以统一管理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070723" y="4720114"/>
              <a:ext cx="2769972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FFF4EC"/>
                  </a:solidFill>
                  <a:latin typeface="+mn-lt"/>
                  <a:ea typeface="+mn-ea"/>
                  <a:cs typeface="+mn-cs"/>
                </a:rPr>
                <a:t>账、货、餐、场无法形成同一证据链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2228850" y="5238750"/>
              <a:ext cx="7505700" cy="190500"/>
            </a:xfrm>
            <a:custGeom>
              <a:avLst/>
              <a:gdLst/>
              <a:ahLst/>
              <a:cxnLst/>
              <a:rect l="l" t="t" r="r" b="b"/>
              <a:pathLst>
                <a:path w="7505700" h="190500">
                  <a:moveTo>
                    <a:pt x="0" y="0"/>
                  </a:moveTo>
                  <a:lnTo>
                    <a:pt x="0" y="190500"/>
                  </a:lnTo>
                  <a:lnTo>
                    <a:pt x="7505700" y="190500"/>
                  </a:lnTo>
                  <a:lnTo>
                    <a:pt x="7505700" y="0"/>
                  </a:lnTo>
                </a:path>
              </a:pathLst>
            </a:custGeom>
            <a:noFill/>
            <a:ln w="28575">
              <a:solidFill>
                <a:schemeClr val="accent4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1885950" y="5562600"/>
              <a:ext cx="8039100" cy="4572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3278901" y="5687854"/>
              <a:ext cx="5253198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一次不顺畅 → 一段不可见 → 一笔难核验 → 一套难治理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51130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师生流失，往往从一次不顺畅开始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57919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外卖竞争不是单一价格问题，而是一连串体验断点的累积。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33400" y="1981200"/>
            <a:ext cx="11125200" cy="4000500"/>
            <a:chOff x="533400" y="1981200"/>
            <a:chExt cx="11125200" cy="4000500"/>
          </a:xfrm>
        </p:grpSpPr>
        <p:sp>
          <p:nvSpPr>
            <p:cNvPr id="7" name="Rectangle 7"/>
            <p:cNvSpPr/>
            <p:nvPr/>
          </p:nvSpPr>
          <p:spPr>
            <a:xfrm>
              <a:off x="533400" y="1981200"/>
              <a:ext cx="3333750" cy="1314450"/>
            </a:xfrm>
            <a:prstGeom prst="roundRect">
              <a:avLst>
                <a:gd name="adj" fmla="val 14493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714375" y="2162175"/>
              <a:ext cx="476250" cy="4762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846512" y="2338864"/>
              <a:ext cx="21197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23975" y="2255044"/>
              <a:ext cx="81627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看菜单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30580" y="2828925"/>
              <a:ext cx="28422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断点：信息不全、无法提前决策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943350" y="2638425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solidFill>
              <a:srgbClr val="000000"/>
            </a:solidFill>
            <a:ln w="47625">
              <a:solidFill>
                <a:schemeClr val="accent5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086225" y="2562225"/>
              <a:ext cx="123825" cy="152400"/>
            </a:xfrm>
            <a:custGeom>
              <a:avLst/>
              <a:gdLst/>
              <a:ahLst/>
              <a:cxnLst/>
              <a:rect l="l" t="t" r="r" b="b"/>
              <a:pathLst>
                <a:path w="123825" h="152400">
                  <a:moveTo>
                    <a:pt x="123825" y="76200"/>
                  </a:move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4286250" y="1981200"/>
              <a:ext cx="3333750" cy="1314450"/>
            </a:xfrm>
            <a:prstGeom prst="roundRect">
              <a:avLst>
                <a:gd name="adj" fmla="val 1449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4467225" y="2162175"/>
              <a:ext cx="476250" cy="4762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99362" y="2338864"/>
              <a:ext cx="21197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076825" y="2255044"/>
              <a:ext cx="55053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排队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83430" y="2828925"/>
              <a:ext cx="28422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断点：峰值拥堵、窗口选择困难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7696200" y="2638425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solidFill>
              <a:srgbClr val="000000"/>
            </a:solidFill>
            <a:ln w="47625">
              <a:solidFill>
                <a:schemeClr val="accent5"/>
              </a:solidFill>
            </a:ln>
          </p:spPr>
        </p:sp>
        <p:sp>
          <p:nvSpPr>
            <p:cNvPr id="20" name="Polygon 20"/>
            <p:cNvSpPr/>
            <p:nvPr/>
          </p:nvSpPr>
          <p:spPr>
            <a:xfrm>
              <a:off x="7839075" y="2562225"/>
              <a:ext cx="123825" cy="152400"/>
            </a:xfrm>
            <a:custGeom>
              <a:avLst/>
              <a:gdLst/>
              <a:ahLst/>
              <a:cxnLst/>
              <a:rect l="l" t="t" r="r" b="b"/>
              <a:pathLst>
                <a:path w="123825" h="152400">
                  <a:moveTo>
                    <a:pt x="123825" y="76200"/>
                  </a:move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8039100" y="1981200"/>
              <a:ext cx="3619500" cy="1314450"/>
            </a:xfrm>
            <a:prstGeom prst="roundRect">
              <a:avLst>
                <a:gd name="adj" fmla="val 14493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8220075" y="2162175"/>
              <a:ext cx="476250" cy="4762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2212" y="2338864"/>
              <a:ext cx="21197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829675" y="2255044"/>
              <a:ext cx="55053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支付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336280" y="2828925"/>
              <a:ext cx="30441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断点：卡片遗失、充值与支付不便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10839450" y="3371850"/>
              <a:ext cx="438150" cy="361950"/>
            </a:xfrm>
            <a:custGeom>
              <a:avLst/>
              <a:gdLst/>
              <a:ahLst/>
              <a:cxnLst/>
              <a:rect l="l" t="t" r="r" b="b"/>
              <a:pathLst>
                <a:path w="438150" h="361950">
                  <a:moveTo>
                    <a:pt x="438150" y="0"/>
                  </a:moveTo>
                  <a:cubicBezTo>
                    <a:pt x="438150" y="266700"/>
                    <a:pt x="266700" y="361950"/>
                    <a:pt x="0" y="361950"/>
                  </a:cubicBezTo>
                </a:path>
              </a:pathLst>
            </a:custGeom>
            <a:noFill/>
            <a:ln w="47625">
              <a:solidFill>
                <a:schemeClr val="accent5"/>
              </a:solidFill>
            </a:ln>
          </p:spPr>
        </p:sp>
        <p:sp>
          <p:nvSpPr>
            <p:cNvPr id="27" name="Polygon 27"/>
            <p:cNvSpPr/>
            <p:nvPr/>
          </p:nvSpPr>
          <p:spPr>
            <a:xfrm>
              <a:off x="10839450" y="3657600"/>
              <a:ext cx="133350" cy="152400"/>
            </a:xfrm>
            <a:custGeom>
              <a:avLst/>
              <a:gdLst/>
              <a:ahLst/>
              <a:cxnLst/>
              <a:rect l="l" t="t" r="r" b="b"/>
              <a:pathLst>
                <a:path w="133350" h="152400">
                  <a:moveTo>
                    <a:pt x="0" y="76200"/>
                  </a:moveTo>
                  <a:lnTo>
                    <a:pt x="133350" y="0"/>
                  </a:lnTo>
                  <a:lnTo>
                    <a:pt x="133350" y="15240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039100" y="3790950"/>
              <a:ext cx="3619500" cy="1314450"/>
            </a:xfrm>
            <a:prstGeom prst="roundRect">
              <a:avLst>
                <a:gd name="adj" fmla="val 14493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8220075" y="3971925"/>
              <a:ext cx="476250" cy="4762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352212" y="4148614"/>
              <a:ext cx="21197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829675" y="4064794"/>
              <a:ext cx="55053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查询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336280" y="4638675"/>
              <a:ext cx="24384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断点：余额、消费记录难查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696200" y="4448175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2667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47625">
              <a:solidFill>
                <a:schemeClr val="accent3"/>
              </a:solidFill>
            </a:ln>
          </p:spPr>
        </p:sp>
        <p:sp>
          <p:nvSpPr>
            <p:cNvPr id="34" name="Polygon 34"/>
            <p:cNvSpPr/>
            <p:nvPr/>
          </p:nvSpPr>
          <p:spPr>
            <a:xfrm>
              <a:off x="7696200" y="4371975"/>
              <a:ext cx="123825" cy="152400"/>
            </a:xfrm>
            <a:custGeom>
              <a:avLst/>
              <a:gdLst/>
              <a:ahLst/>
              <a:cxnLst/>
              <a:rect l="l" t="t" r="r" b="b"/>
              <a:pathLst>
                <a:path w="123825" h="152400">
                  <a:moveTo>
                    <a:pt x="0" y="76200"/>
                  </a:moveTo>
                  <a:lnTo>
                    <a:pt x="123825" y="0"/>
                  </a:lnTo>
                  <a:lnTo>
                    <a:pt x="123825" y="1524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4286250" y="3790950"/>
              <a:ext cx="3333750" cy="1314450"/>
            </a:xfrm>
            <a:prstGeom prst="roundRect">
              <a:avLst>
                <a:gd name="adj" fmla="val 14493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4467225" y="3971925"/>
              <a:ext cx="476250" cy="476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4599362" y="4148614"/>
              <a:ext cx="21197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076825" y="4064794"/>
              <a:ext cx="55053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评价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583430" y="4638675"/>
              <a:ext cx="26403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断点：反馈无门、问题无回应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3943350" y="4448175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2667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47625">
              <a:solidFill>
                <a:schemeClr val="accent1"/>
              </a:solidFill>
            </a:ln>
          </p:spPr>
        </p:sp>
        <p:sp>
          <p:nvSpPr>
            <p:cNvPr id="41" name="Polygon 41"/>
            <p:cNvSpPr/>
            <p:nvPr/>
          </p:nvSpPr>
          <p:spPr>
            <a:xfrm>
              <a:off x="3943350" y="4371975"/>
              <a:ext cx="123825" cy="152400"/>
            </a:xfrm>
            <a:custGeom>
              <a:avLst/>
              <a:gdLst/>
              <a:ahLst/>
              <a:cxnLst/>
              <a:rect l="l" t="t" r="r" b="b"/>
              <a:pathLst>
                <a:path w="123825" h="152400">
                  <a:moveTo>
                    <a:pt x="0" y="76200"/>
                  </a:moveTo>
                  <a:lnTo>
                    <a:pt x="123825" y="0"/>
                  </a:lnTo>
                  <a:lnTo>
                    <a:pt x="123825" y="1524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2" name="Rectangle 42"/>
            <p:cNvSpPr/>
            <p:nvPr/>
          </p:nvSpPr>
          <p:spPr>
            <a:xfrm>
              <a:off x="533400" y="3790950"/>
              <a:ext cx="3333750" cy="1314450"/>
            </a:xfrm>
            <a:prstGeom prst="roundRect">
              <a:avLst>
                <a:gd name="adj" fmla="val 14493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3" name="Ellipse 43"/>
            <p:cNvSpPr/>
            <p:nvPr/>
          </p:nvSpPr>
          <p:spPr>
            <a:xfrm>
              <a:off x="714375" y="3971925"/>
              <a:ext cx="476250" cy="4762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846512" y="4148614"/>
              <a:ext cx="21197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323975" y="4064794"/>
              <a:ext cx="81627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再选择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830580" y="4638675"/>
              <a:ext cx="28422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FF4EC"/>
                  </a:solidFill>
                  <a:latin typeface="+mn-lt"/>
                  <a:ea typeface="+mn-ea"/>
                  <a:cs typeface="+mn-cs"/>
                </a:rPr>
                <a:t>结果：转向校外、外卖成为替代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2705100" y="5429250"/>
              <a:ext cx="6781800" cy="55245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3755326" y="5603558"/>
              <a:ext cx="46813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把体验断点连起来，才能把师生选择留在校内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0952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高校复杂，不只是人数更多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80551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组织、餐线、身份和经营主体叠加，决定高校版不能照搬 K12 或单食堂结算。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26542" y="2006918"/>
            <a:ext cx="11132058" cy="4031932"/>
            <a:chOff x="526542" y="2006918"/>
            <a:chExt cx="11132058" cy="4031932"/>
          </a:xfrm>
        </p:grpSpPr>
        <p:sp>
          <p:nvSpPr>
            <p:cNvPr id="7" name="TextBox 7"/>
            <p:cNvSpPr txBox="1"/>
            <p:nvPr/>
          </p:nvSpPr>
          <p:spPr>
            <a:xfrm>
              <a:off x="526542" y="2006918"/>
              <a:ext cx="7770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组织层级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533400" y="2324100"/>
              <a:ext cx="2495550" cy="781050"/>
            </a:xfrm>
            <a:prstGeom prst="roundRect">
              <a:avLst>
                <a:gd name="adj" fmla="val 21951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90956" y="2453640"/>
              <a:ext cx="781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多校区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93242" y="276891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统一标准与校区差异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781050" y="3257550"/>
              <a:ext cx="2495550" cy="781050"/>
            </a:xfrm>
            <a:prstGeom prst="roundRect">
              <a:avLst>
                <a:gd name="adj" fmla="val 2195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3387090"/>
              <a:ext cx="781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多食堂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40892" y="370236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自营、承包与联营并存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028700" y="4191000"/>
              <a:ext cx="2495550" cy="781050"/>
            </a:xfrm>
            <a:prstGeom prst="roundRect">
              <a:avLst>
                <a:gd name="adj" fmla="val 21951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86256" y="4320540"/>
              <a:ext cx="781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多餐线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88542" y="4635818"/>
              <a:ext cx="21945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场景差异进入同一治理框架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028950" y="2714625"/>
              <a:ext cx="1028700" cy="923925"/>
            </a:xfrm>
            <a:custGeom>
              <a:avLst/>
              <a:gdLst/>
              <a:ahLst/>
              <a:cxnLst/>
              <a:rect l="l" t="t" r="r" b="b"/>
              <a:pathLst>
                <a:path w="1028700" h="923925">
                  <a:moveTo>
                    <a:pt x="0" y="0"/>
                  </a:moveTo>
                  <a:cubicBezTo>
                    <a:pt x="609600" y="0"/>
                    <a:pt x="552450" y="923925"/>
                    <a:pt x="1028700" y="923925"/>
                  </a:cubicBezTo>
                </a:path>
              </a:pathLst>
            </a:custGeom>
            <a:noFill/>
            <a:ln w="28575">
              <a:solidFill>
                <a:schemeClr val="accent4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3276600" y="3648075"/>
              <a:ext cx="781050" cy="9525"/>
            </a:xfrm>
            <a:custGeom>
              <a:avLst/>
              <a:gdLst/>
              <a:ahLst/>
              <a:cxnLst/>
              <a:rect l="l" t="t" r="r" b="b"/>
              <a:pathLst>
                <a:path w="781050" h="9525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noFill/>
            <a:ln w="28575">
              <a:solidFill>
                <a:schemeClr val="accent4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3524250" y="3905250"/>
              <a:ext cx="533400" cy="676275"/>
            </a:xfrm>
            <a:custGeom>
              <a:avLst/>
              <a:gdLst/>
              <a:ahLst/>
              <a:cxnLst/>
              <a:rect l="l" t="t" r="r" b="b"/>
              <a:pathLst>
                <a:path w="533400" h="676275">
                  <a:moveTo>
                    <a:pt x="0" y="676275"/>
                  </a:moveTo>
                  <a:cubicBezTo>
                    <a:pt x="285750" y="676275"/>
                    <a:pt x="266700" y="0"/>
                    <a:pt x="533400" y="0"/>
                  </a:cubicBezTo>
                </a:path>
              </a:pathLst>
            </a:custGeom>
            <a:noFill/>
            <a:ln w="28575">
              <a:solidFill>
                <a:schemeClr val="accent4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4057650" y="2171700"/>
              <a:ext cx="4171950" cy="3105150"/>
            </a:xfrm>
            <a:prstGeom prst="roundRect">
              <a:avLst>
                <a:gd name="adj" fmla="val 8589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373472" y="2426018"/>
              <a:ext cx="15403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D7C2"/>
                  </a:solidFill>
                  <a:latin typeface="+mn-lt"/>
                  <a:ea typeface="+mn-ea"/>
                  <a:cs typeface="+mn-cs"/>
                </a:rPr>
                <a:t>高校餐线适配中心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283705" y="2737009"/>
              <a:ext cx="3719840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多餐线，共用一套规则底座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4400550" y="3295650"/>
              <a:ext cx="1066800" cy="47625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545444" y="3454718"/>
              <a:ext cx="7770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称重自选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5610225" y="3295650"/>
              <a:ext cx="1066800" cy="476250"/>
            </a:xfrm>
            <a:prstGeom prst="roundRect">
              <a:avLst>
                <a:gd name="adj" fmla="val 50000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819207" y="3454718"/>
              <a:ext cx="64883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AI 识别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6819900" y="3295650"/>
              <a:ext cx="1066800" cy="476250"/>
            </a:xfrm>
            <a:prstGeom prst="roundRect">
              <a:avLst>
                <a:gd name="adj" fmla="val 50000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964794" y="3454718"/>
              <a:ext cx="7770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档口计价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5010150" y="3943350"/>
              <a:ext cx="1066800" cy="47625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155044" y="4102418"/>
              <a:ext cx="7770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套餐预订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6219825" y="3943350"/>
              <a:ext cx="1066800" cy="476250"/>
            </a:xfrm>
            <a:prstGeom prst="roundRect">
              <a:avLst>
                <a:gd name="adj" fmla="val 50000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364719" y="4102418"/>
              <a:ext cx="7770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零售便利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523851" y="4750118"/>
              <a:ext cx="32395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FFF4EC"/>
                  </a:solidFill>
                  <a:latin typeface="+mn-lt"/>
                  <a:ea typeface="+mn-ea"/>
                  <a:cs typeface="+mn-cs"/>
                </a:rPr>
                <a:t>菜单 · 计价 · 支付 · 补贴 · 分账 · 对账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584692" y="2006918"/>
              <a:ext cx="7770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规则主体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8591550" y="2324100"/>
              <a:ext cx="3067050" cy="1162050"/>
            </a:xfrm>
            <a:prstGeom prst="roundRect">
              <a:avLst>
                <a:gd name="adj" fmla="val 16393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8868156" y="2529840"/>
              <a:ext cx="781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多身份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870061" y="2894171"/>
              <a:ext cx="179227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学生 / 教职工 / 访客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870442" y="3149918"/>
              <a:ext cx="21945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权限、餐次与补贴规则不同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8591550" y="3676650"/>
              <a:ext cx="3067050" cy="1295400"/>
            </a:xfrm>
            <a:prstGeom prst="roundRect">
              <a:avLst>
                <a:gd name="adj" fmla="val 14706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8868156" y="3882390"/>
              <a:ext cx="781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多商户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870061" y="4246721"/>
              <a:ext cx="160110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合同 / 主体 / 账户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870442" y="4502468"/>
              <a:ext cx="21945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分账、对账与责任边界不同</a:t>
              </a:r>
            </a:p>
          </p:txBody>
        </p:sp>
        <p:sp>
          <p:nvSpPr>
            <p:cNvPr id="43" name="Freeform 43"/>
            <p:cNvSpPr/>
            <p:nvPr/>
          </p:nvSpPr>
          <p:spPr>
            <a:xfrm>
              <a:off x="8229600" y="2905125"/>
              <a:ext cx="247650" cy="9525"/>
            </a:xfrm>
            <a:custGeom>
              <a:avLst/>
              <a:gdLst/>
              <a:ahLst/>
              <a:cxnLst/>
              <a:rect l="l" t="t" r="r" b="b"/>
              <a:pathLst>
                <a:path w="247650" h="9525">
                  <a:moveTo>
                    <a:pt x="0" y="0"/>
                  </a:moveTo>
                  <a:lnTo>
                    <a:pt x="247650" y="0"/>
                  </a:lnTo>
                </a:path>
              </a:pathLst>
            </a:custGeom>
            <a:solidFill>
              <a:srgbClr val="000000"/>
            </a:solidFill>
            <a:ln w="38100">
              <a:solidFill>
                <a:schemeClr val="accent3"/>
              </a:solidFill>
            </a:ln>
          </p:spPr>
        </p:sp>
        <p:sp>
          <p:nvSpPr>
            <p:cNvPr id="44" name="Freeform 44"/>
            <p:cNvSpPr/>
            <p:nvPr/>
          </p:nvSpPr>
          <p:spPr>
            <a:xfrm>
              <a:off x="8229600" y="4324350"/>
              <a:ext cx="247650" cy="9525"/>
            </a:xfrm>
            <a:custGeom>
              <a:avLst/>
              <a:gdLst/>
              <a:ahLst/>
              <a:cxnLst/>
              <a:rect l="l" t="t" r="r" b="b"/>
              <a:pathLst>
                <a:path w="247650" h="9525">
                  <a:moveTo>
                    <a:pt x="0" y="0"/>
                  </a:moveTo>
                  <a:lnTo>
                    <a:pt x="247650" y="0"/>
                  </a:lnTo>
                </a:path>
              </a:pathLst>
            </a:custGeom>
            <a:solidFill>
              <a:srgbClr val="000000"/>
            </a:solidFill>
            <a:ln w="38100">
              <a:solidFill>
                <a:schemeClr val="accent1"/>
              </a:solidFill>
            </a:ln>
          </p:spPr>
        </p:sp>
        <p:sp>
          <p:nvSpPr>
            <p:cNvPr id="45" name="Rectangle 45"/>
            <p:cNvSpPr/>
            <p:nvPr/>
          </p:nvSpPr>
          <p:spPr>
            <a:xfrm>
              <a:off x="3028950" y="5562600"/>
              <a:ext cx="6134100" cy="47625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3519651" y="5697379"/>
              <a:ext cx="5152697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规则复杂度远高于设备数量，适配能力决定方案价值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0952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经验备餐，让错配持续发生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712470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消费与偏好没有回流，采购和生产只能靠经验，缺货与浪费会同时存在。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26542" y="2006918"/>
            <a:ext cx="11132058" cy="4031932"/>
            <a:chOff x="526542" y="2006918"/>
            <a:chExt cx="11132058" cy="4031932"/>
          </a:xfrm>
        </p:grpSpPr>
        <p:sp>
          <p:nvSpPr>
            <p:cNvPr id="7" name="TextBox 7"/>
            <p:cNvSpPr txBox="1"/>
            <p:nvPr/>
          </p:nvSpPr>
          <p:spPr>
            <a:xfrm>
              <a:off x="526542" y="2006918"/>
              <a:ext cx="104416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01 需求信号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533400" y="2324100"/>
              <a:ext cx="3143250" cy="781050"/>
            </a:xfrm>
            <a:prstGeom prst="roundRect">
              <a:avLst>
                <a:gd name="adj" fmla="val 21951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92099" y="2477929"/>
              <a:ext cx="1132675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交易与预订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93242" y="2768918"/>
              <a:ext cx="18856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历史销量 · 预约 · 退单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533400" y="3257550"/>
              <a:ext cx="3143250" cy="781050"/>
            </a:xfrm>
            <a:prstGeom prst="roundRect">
              <a:avLst>
                <a:gd name="adj" fmla="val 21951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92099" y="3411379"/>
              <a:ext cx="1132675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供应与库存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93242" y="3702368"/>
              <a:ext cx="152213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菜单 · 库存 · 剩余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533400" y="4191000"/>
              <a:ext cx="3143250" cy="781050"/>
            </a:xfrm>
            <a:prstGeom prst="roundRect">
              <a:avLst>
                <a:gd name="adj" fmla="val 21951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92099" y="4344829"/>
              <a:ext cx="1132675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场景与反馈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93242" y="4635818"/>
              <a:ext cx="152213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校历 · 餐次 · 评价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26923" y="5177314"/>
              <a:ext cx="2942285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信号可辅助判断，最终计划仍由人审核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3790950" y="3648075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solidFill>
              <a:srgbClr val="000000"/>
            </a:solidFill>
            <a:ln w="57150" cap="rnd">
              <a:solidFill>
                <a:schemeClr val="accent5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4171950" y="3552825"/>
              <a:ext cx="152400" cy="190500"/>
            </a:xfrm>
            <a:custGeom>
              <a:avLst/>
              <a:gdLst/>
              <a:ahLst/>
              <a:cxnLst/>
              <a:rect l="l" t="t" r="r" b="b"/>
              <a:pathLst>
                <a:path w="152400" h="190500">
                  <a:moveTo>
                    <a:pt x="152400" y="95250"/>
                  </a:moveTo>
                  <a:lnTo>
                    <a:pt x="0" y="0"/>
                  </a:lnTo>
                  <a:lnTo>
                    <a:pt x="0" y="19050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4438650" y="2324100"/>
              <a:ext cx="3105150" cy="2647950"/>
            </a:xfrm>
            <a:prstGeom prst="roundRect">
              <a:avLst>
                <a:gd name="adj" fmla="val 10072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391686" y="2602706"/>
              <a:ext cx="1199077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120" b="1" dirty="0">
                  <a:solidFill>
                    <a:srgbClr val="FFD7C2"/>
                  </a:solidFill>
                  <a:latin typeface="+mn-lt"/>
                  <a:ea typeface="+mn-ea"/>
                  <a:cs typeface="+mn-cs"/>
                </a:rPr>
                <a:t>DECISION POINT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5381625" y="2876550"/>
              <a:ext cx="1219200" cy="1219200"/>
            </a:xfrm>
            <a:prstGeom prst="ellipse">
              <a:avLst/>
            </a:prstGeom>
            <a:solidFill>
              <a:srgbClr val="FFFFFF">
                <a:alpha val="14000"/>
              </a:srgbClr>
            </a:solidFill>
            <a:ln w="19050">
              <a:solidFill>
                <a:srgbClr val="FFFFFF">
                  <a:alpha val="50000"/>
                </a:srgbClr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672031" y="3194209"/>
              <a:ext cx="638388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经验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672031" y="3556159"/>
              <a:ext cx="638388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备餐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958810" y="4295775"/>
              <a:ext cx="20648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FFF4EC"/>
                  </a:solidFill>
                  <a:latin typeface="+mn-lt"/>
                  <a:ea typeface="+mn-ea"/>
                  <a:cs typeface="+mn-cs"/>
                </a:rPr>
                <a:t>信号未回流 · 单点判断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7658100" y="2838450"/>
              <a:ext cx="495300" cy="323850"/>
            </a:xfrm>
            <a:custGeom>
              <a:avLst/>
              <a:gdLst/>
              <a:ahLst/>
              <a:cxnLst/>
              <a:rect l="l" t="t" r="r" b="b"/>
              <a:pathLst>
                <a:path w="495300" h="323850">
                  <a:moveTo>
                    <a:pt x="0" y="323850"/>
                  </a:moveTo>
                  <a:lnTo>
                    <a:pt x="495300" y="0"/>
                  </a:lnTo>
                </a:path>
              </a:pathLst>
            </a:custGeom>
            <a:solidFill>
              <a:srgbClr val="000000"/>
            </a:solidFill>
            <a:ln w="47625">
              <a:solidFill>
                <a:schemeClr val="accent4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7658100" y="4133850"/>
              <a:ext cx="495300" cy="323850"/>
            </a:xfrm>
            <a:custGeom>
              <a:avLst/>
              <a:gdLst/>
              <a:ahLst/>
              <a:cxnLst/>
              <a:rect l="l" t="t" r="r" b="b"/>
              <a:pathLst>
                <a:path w="495300" h="323850">
                  <a:moveTo>
                    <a:pt x="0" y="0"/>
                  </a:moveTo>
                  <a:lnTo>
                    <a:pt x="495300" y="323850"/>
                  </a:lnTo>
                </a:path>
              </a:pathLst>
            </a:custGeom>
            <a:solidFill>
              <a:srgbClr val="000000"/>
            </a:solidFill>
            <a:ln w="47625">
              <a:solidFill>
                <a:schemeClr val="accent4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051292" y="2006918"/>
              <a:ext cx="104416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02 错配结果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8058150" y="2324100"/>
              <a:ext cx="3600450" cy="1428750"/>
            </a:xfrm>
            <a:prstGeom prst="roundRect">
              <a:avLst>
                <a:gd name="adj" fmla="val 14667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8286750" y="2533650"/>
              <a:ext cx="533400" cy="533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480930" y="270795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−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981313" y="2638901"/>
              <a:ext cx="87716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备少了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355330" y="3209925"/>
              <a:ext cx="209511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缺货 · 排队 · 体验下降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8058150" y="3943350"/>
              <a:ext cx="3600450" cy="1428750"/>
            </a:xfrm>
            <a:prstGeom prst="roundRect">
              <a:avLst>
                <a:gd name="adj" fmla="val 14667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8286750" y="4152900"/>
              <a:ext cx="533400" cy="533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8428453" y="4327208"/>
              <a:ext cx="2499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＋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981313" y="4258151"/>
              <a:ext cx="87716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备多了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355330" y="4829175"/>
              <a:ext cx="169125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积压 · 损耗 · 浪费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2571750" y="5486400"/>
              <a:ext cx="7048500" cy="400050"/>
            </a:xfrm>
            <a:custGeom>
              <a:avLst/>
              <a:gdLst/>
              <a:ahLst/>
              <a:cxnLst/>
              <a:rect l="l" t="t" r="r" b="b"/>
              <a:pathLst>
                <a:path w="7048500" h="400050">
                  <a:moveTo>
                    <a:pt x="7048500" y="0"/>
                  </a:moveTo>
                  <a:cubicBezTo>
                    <a:pt x="7048500" y="400050"/>
                    <a:pt x="0" y="400050"/>
                    <a:pt x="0" y="0"/>
                  </a:cubicBezTo>
                </a:path>
              </a:pathLst>
            </a:custGeom>
            <a:noFill/>
            <a:ln w="28575">
              <a:solidFill>
                <a:schemeClr val="accent3"/>
              </a:solidFill>
              <a:custDash>
                <a:ds d="266667" sp="233333"/>
              </a:custDash>
            </a:ln>
          </p:spPr>
        </p:sp>
        <p:sp>
          <p:nvSpPr>
            <p:cNvPr id="40" name="Polygon 40"/>
            <p:cNvSpPr/>
            <p:nvPr/>
          </p:nvSpPr>
          <p:spPr>
            <a:xfrm>
              <a:off x="2495550" y="5486400"/>
              <a:ext cx="152400" cy="133350"/>
            </a:xfrm>
            <a:custGeom>
              <a:avLst/>
              <a:gdLst/>
              <a:ahLst/>
              <a:cxnLst/>
              <a:rect l="l" t="t" r="r" b="b"/>
              <a:pathLst>
                <a:path w="152400" h="133350">
                  <a:moveTo>
                    <a:pt x="76200" y="0"/>
                  </a:moveTo>
                  <a:lnTo>
                    <a:pt x="0" y="133350"/>
                  </a:lnTo>
                  <a:lnTo>
                    <a:pt x="152400" y="1333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4171950" y="5562600"/>
              <a:ext cx="3848100" cy="47625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4286155" y="5705475"/>
              <a:ext cx="361969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让真实消费回流，辅助校准下一轮计划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0952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公益与经营，都需要可核验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4583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规则、交易和凭证分散时，学校很难判断钱、餐和货的真实去向。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33400" y="1981200"/>
            <a:ext cx="11125200" cy="4126039"/>
            <a:chOff x="533400" y="1981200"/>
            <a:chExt cx="11125200" cy="4126039"/>
          </a:xfrm>
        </p:grpSpPr>
        <p:sp>
          <p:nvSpPr>
            <p:cNvPr id="7" name="Rectangle 7"/>
            <p:cNvSpPr/>
            <p:nvPr/>
          </p:nvSpPr>
          <p:spPr>
            <a:xfrm>
              <a:off x="533400" y="1981200"/>
              <a:ext cx="2571750" cy="30670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71144" y="2189798"/>
              <a:ext cx="846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补贴账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72668" y="2717482"/>
              <a:ext cx="23046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谁 / 哪一餐 / 哪条规则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72668" y="3079432"/>
              <a:ext cx="18603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额度 / 使用 / 结余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3352800" y="1981200"/>
              <a:ext cx="2571750" cy="3067050"/>
            </a:xfrm>
            <a:prstGeom prst="roundRect">
              <a:avLst>
                <a:gd name="adj" fmla="val 6667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590544" y="2189798"/>
              <a:ext cx="846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经营账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592068" y="2717482"/>
              <a:ext cx="18603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订单 / 支付 / 退款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592068" y="3079432"/>
              <a:ext cx="18603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商户 / 分账 / 对账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172200" y="1981200"/>
              <a:ext cx="2571750" cy="3067050"/>
            </a:xfrm>
            <a:prstGeom prst="roundRect">
              <a:avLst>
                <a:gd name="adj" fmla="val 6667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409944" y="2189798"/>
              <a:ext cx="846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采购账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411468" y="2717482"/>
              <a:ext cx="18603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计划 / 订单 / 验收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411468" y="3079432"/>
              <a:ext cx="18603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价格 / 批次 / 凭证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991600" y="1981200"/>
              <a:ext cx="2667000" cy="3067050"/>
            </a:xfrm>
            <a:prstGeom prst="roundRect">
              <a:avLst>
                <a:gd name="adj" fmla="val 6429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229344" y="2189798"/>
              <a:ext cx="846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库存账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230868" y="2717482"/>
              <a:ext cx="18603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入库 / 领用 / 盘点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230868" y="3079432"/>
              <a:ext cx="18603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效期 / 损耗 / 结存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1809750" y="5429250"/>
              <a:ext cx="8572500" cy="9525"/>
            </a:xfrm>
            <a:custGeom>
              <a:avLst/>
              <a:gdLst/>
              <a:ahLst/>
              <a:cxnLst/>
              <a:rect l="l" t="t" r="r" b="b"/>
              <a:pathLst>
                <a:path w="8572500" h="9525">
                  <a:moveTo>
                    <a:pt x="0" y="0"/>
                  </a:moveTo>
                  <a:lnTo>
                    <a:pt x="8572500" y="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24" name="Ellipse 24"/>
            <p:cNvSpPr/>
            <p:nvPr/>
          </p:nvSpPr>
          <p:spPr>
            <a:xfrm>
              <a:off x="5734050" y="5067300"/>
              <a:ext cx="723900" cy="723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737774" y="5327332"/>
              <a:ext cx="7164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证据链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221785" y="5784532"/>
              <a:ext cx="374843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四本账对得上，公益与经营才说得清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7737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建设目标，从六个结果反推能力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51255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不是先列功能，而是先确定高校希望看见哪些变化。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85800" y="2114550"/>
            <a:ext cx="10820400" cy="3790950"/>
            <a:chOff x="685800" y="2114550"/>
            <a:chExt cx="10820400" cy="3790950"/>
          </a:xfrm>
        </p:grpSpPr>
        <p:sp>
          <p:nvSpPr>
            <p:cNvPr id="7" name="Ellipse 7"/>
            <p:cNvSpPr/>
            <p:nvPr/>
          </p:nvSpPr>
          <p:spPr>
            <a:xfrm>
              <a:off x="5181600" y="3048000"/>
              <a:ext cx="1828800" cy="1828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259191" y="3656648"/>
              <a:ext cx="16736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高校智慧食堂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532311" y="403193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FFF4EC"/>
                  </a:solidFill>
                  <a:latin typeface="+mn-lt"/>
                  <a:ea typeface="+mn-ea"/>
                  <a:cs typeface="+mn-cs"/>
                </a:rPr>
                <a:t>可观察结果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685800" y="2114550"/>
              <a:ext cx="2857500" cy="895350"/>
              <a:chOff x="685800" y="2114550"/>
              <a:chExt cx="2857500" cy="8953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685800" y="2114550"/>
                <a:ext cx="2857500" cy="895350"/>
              </a:xfrm>
              <a:prstGeom prst="roundRect">
                <a:avLst>
                  <a:gd name="adj" fmla="val 1702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906018" y="2298382"/>
                <a:ext cx="949681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高效就餐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907161" y="2627471"/>
                <a:ext cx="2117242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峰值排队与异常介入可测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85800" y="3562350"/>
              <a:ext cx="2857500" cy="895350"/>
              <a:chOff x="685800" y="3562350"/>
              <a:chExt cx="2857500" cy="8953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85800" y="3562350"/>
                <a:ext cx="2857500" cy="895350"/>
              </a:xfrm>
              <a:prstGeom prst="roundRect">
                <a:avLst>
                  <a:gd name="adj" fmla="val 17021"/>
                </a:avLst>
              </a:prstGeom>
              <a:solidFill>
                <a:srgbClr val="FFFFFF"/>
              </a:solidFill>
              <a:ln w="9525">
                <a:solidFill>
                  <a:schemeClr val="accent4"/>
                </a:solidFill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906018" y="3746182"/>
                <a:ext cx="949681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健康饮食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907161" y="4075271"/>
                <a:ext cx="1926082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信息可见，反馈可持续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685800" y="5010150"/>
              <a:ext cx="2857500" cy="895350"/>
              <a:chOff x="685800" y="5010150"/>
              <a:chExt cx="2857500" cy="8953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85800" y="5010150"/>
                <a:ext cx="2857500" cy="895350"/>
              </a:xfrm>
              <a:prstGeom prst="roundRect">
                <a:avLst>
                  <a:gd name="adj" fmla="val 17021"/>
                </a:avLst>
              </a:prstGeom>
              <a:solidFill>
                <a:srgbClr val="FFF4D8"/>
              </a:solidFill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906018" y="5193982"/>
                <a:ext cx="11829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rgbClr val="A45A00"/>
                    </a:solidFill>
                    <a:latin typeface="+mn-lt"/>
                    <a:ea typeface="+mn-ea"/>
                    <a:cs typeface="+mn-cs"/>
                  </a:rPr>
                  <a:t>更高满意度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907161" y="5523071"/>
                <a:ext cx="2117242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评价有入口，问题有闭环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648700" y="2114550"/>
              <a:ext cx="2857500" cy="895350"/>
              <a:chOff x="8648700" y="2114550"/>
              <a:chExt cx="2857500" cy="8953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648700" y="2114550"/>
                <a:ext cx="2857500" cy="895350"/>
              </a:xfrm>
              <a:prstGeom prst="roundRect">
                <a:avLst>
                  <a:gd name="adj" fmla="val 17021"/>
                </a:avLst>
              </a:prstGeom>
              <a:solidFill>
                <a:srgbClr val="EDF9F7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8868918" y="2298382"/>
                <a:ext cx="716451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rPr>
                  <a:t>智能化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8870061" y="2627471"/>
                <a:ext cx="230840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系统连通，辅助识别与分析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8648700" y="3562350"/>
              <a:ext cx="2857500" cy="895350"/>
              <a:chOff x="8648700" y="3562350"/>
              <a:chExt cx="2857500" cy="8953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8648700" y="3562350"/>
                <a:ext cx="2857500" cy="895350"/>
              </a:xfrm>
              <a:prstGeom prst="roundRect">
                <a:avLst>
                  <a:gd name="adj" fmla="val 17021"/>
                </a:avLst>
              </a:prstGeom>
              <a:solidFill>
                <a:srgbClr val="FFFFFF"/>
              </a:solidFill>
              <a:ln w="9525">
                <a:solidFill>
                  <a:schemeClr val="accent4"/>
                </a:solidFill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8868918" y="3746182"/>
                <a:ext cx="949681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成本受控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8870061" y="4075271"/>
                <a:ext cx="2117242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采购、库存与损耗可核验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648700" y="5010150"/>
              <a:ext cx="2857500" cy="895350"/>
              <a:chOff x="8648700" y="5010150"/>
              <a:chExt cx="2857500" cy="89535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8648700" y="5010150"/>
                <a:ext cx="2857500" cy="895350"/>
              </a:xfrm>
              <a:prstGeom prst="roundRect">
                <a:avLst>
                  <a:gd name="adj" fmla="val 1702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8868918" y="5193982"/>
                <a:ext cx="949681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数据运营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8870061" y="5523071"/>
                <a:ext cx="1926082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dirty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rPr>
                  <a:t>从展示走向决策与改进</a:t>
                </a:r>
              </a:p>
            </p:txBody>
          </p:sp>
        </p:grpSp>
        <p:sp>
          <p:nvSpPr>
            <p:cNvPr id="34" name="Line 34"/>
            <p:cNvSpPr/>
            <p:nvPr/>
          </p:nvSpPr>
          <p:spPr>
            <a:xfrm>
              <a:off x="3543300" y="2552700"/>
              <a:ext cx="1695450" cy="971550"/>
            </a:xfrm>
            <a:custGeom>
              <a:avLst/>
              <a:gdLst/>
              <a:ahLst/>
              <a:cxnLst/>
              <a:rect l="l" t="t" r="r" b="b"/>
              <a:pathLst>
                <a:path w="1695450" h="971550">
                  <a:moveTo>
                    <a:pt x="0" y="0"/>
                  </a:moveTo>
                  <a:lnTo>
                    <a:pt x="1695450" y="971550"/>
                  </a:ln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</p:sp>
        <p:sp>
          <p:nvSpPr>
            <p:cNvPr id="35" name="Line 35"/>
            <p:cNvSpPr/>
            <p:nvPr/>
          </p:nvSpPr>
          <p:spPr>
            <a:xfrm>
              <a:off x="6953250" y="2552700"/>
              <a:ext cx="1695450" cy="971550"/>
            </a:xfrm>
            <a:custGeom>
              <a:avLst/>
              <a:gdLst/>
              <a:ahLst/>
              <a:cxnLst/>
              <a:rect l="l" t="t" r="r" b="b"/>
              <a:pathLst>
                <a:path w="1695450" h="971550">
                  <a:moveTo>
                    <a:pt x="1695450" y="0"/>
                  </a:moveTo>
                  <a:lnTo>
                    <a:pt x="0" y="971550"/>
                  </a:ln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</p:sp>
        <p:sp>
          <p:nvSpPr>
            <p:cNvPr id="36" name="Line 36"/>
            <p:cNvSpPr/>
            <p:nvPr/>
          </p:nvSpPr>
          <p:spPr>
            <a:xfrm>
              <a:off x="3543300" y="4400550"/>
              <a:ext cx="1695450" cy="1066800"/>
            </a:xfrm>
            <a:custGeom>
              <a:avLst/>
              <a:gdLst/>
              <a:ahLst/>
              <a:cxnLst/>
              <a:rect l="l" t="t" r="r" b="b"/>
              <a:pathLst>
                <a:path w="1695450" h="1066800">
                  <a:moveTo>
                    <a:pt x="0" y="1066800"/>
                  </a:moveTo>
                  <a:lnTo>
                    <a:pt x="1695450" y="0"/>
                  </a:ln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</p:sp>
        <p:sp>
          <p:nvSpPr>
            <p:cNvPr id="37" name="Line 37"/>
            <p:cNvSpPr/>
            <p:nvPr/>
          </p:nvSpPr>
          <p:spPr>
            <a:xfrm>
              <a:off x="6953250" y="4400550"/>
              <a:ext cx="1695450" cy="1066800"/>
            </a:xfrm>
            <a:custGeom>
              <a:avLst/>
              <a:gdLst/>
              <a:ahLst/>
              <a:cxnLst/>
              <a:rect l="l" t="t" r="r" b="b"/>
              <a:pathLst>
                <a:path w="1695450" h="1066800">
                  <a:moveTo>
                    <a:pt x="1695450" y="10668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0952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不是加设备，而是重建闭环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4583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一个平台共享主数据，三大系统分别承担服务、经营与安全闭环。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52500" y="2000250"/>
            <a:ext cx="10287000" cy="3905250"/>
            <a:chOff x="952500" y="2000250"/>
            <a:chExt cx="10287000" cy="3905250"/>
          </a:xfrm>
        </p:grpSpPr>
        <p:sp>
          <p:nvSpPr>
            <p:cNvPr id="7" name="Rectangle 7"/>
            <p:cNvSpPr/>
            <p:nvPr/>
          </p:nvSpPr>
          <p:spPr>
            <a:xfrm>
              <a:off x="952500" y="2000250"/>
              <a:ext cx="10287000" cy="685800"/>
            </a:xfrm>
            <a:prstGeom prst="roundRect">
              <a:avLst>
                <a:gd name="adj" fmla="val 22222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4753687" y="2227898"/>
              <a:ext cx="2684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AI 营养智慧食堂平台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952500" y="2952750"/>
              <a:ext cx="3219450" cy="1676400"/>
            </a:xfrm>
            <a:prstGeom prst="roundRect">
              <a:avLst>
                <a:gd name="adj" fmla="val 1022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620926" y="3288982"/>
              <a:ext cx="18825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营养结算服务系统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60066" y="3727132"/>
              <a:ext cx="300431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选餐 · 识别 · 支付 · 营养反馈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4486275" y="2952750"/>
              <a:ext cx="3219450" cy="1676400"/>
            </a:xfrm>
            <a:prstGeom prst="roundRect">
              <a:avLst>
                <a:gd name="adj" fmla="val 10227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5154701" y="3288982"/>
              <a:ext cx="18825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智慧采购管理系统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815964" y="3727132"/>
              <a:ext cx="256007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计划 · 验收 · 库存 · 商户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020050" y="2952750"/>
              <a:ext cx="3219450" cy="1676400"/>
            </a:xfrm>
            <a:prstGeom prst="roundRect">
              <a:avLst>
                <a:gd name="adj" fmla="val 10227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688476" y="3288982"/>
              <a:ext cx="18825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智慧食安监管系统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349739" y="3727132"/>
              <a:ext cx="256007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预防 · 发现 · 处置 · 追溯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2562225" y="2686050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6096000" y="2686050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9629775" y="2686050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3"/>
            <a:srcRect l="0" t="40883" r="0" b="40883"/>
            <a:stretch>
              <a:fillRect/>
            </a:stretch>
          </p:blipFill>
          <p:spPr>
            <a:xfrm>
              <a:off x="952500" y="4857750"/>
              <a:ext cx="10287000" cy="1047750"/>
            </a:xfrm>
            <a:prstGeom prst="rect">
              <a:avLst/>
            </a:prstGeom>
          </p:spPr>
        </p:pic>
        <p:sp>
          <p:nvSpPr>
            <p:cNvPr id="22" name="Rectangle 22"/>
            <p:cNvSpPr/>
            <p:nvPr/>
          </p:nvSpPr>
          <p:spPr>
            <a:xfrm>
              <a:off x="952500" y="4857750"/>
              <a:ext cx="10287000" cy="1047750"/>
            </a:xfrm>
            <a:prstGeom prst="roundRect">
              <a:avLst>
                <a:gd name="adj" fmla="val 10909"/>
              </a:avLst>
            </a:prstGeom>
            <a:solidFill>
              <a:schemeClr val="dk1">
                <a:alpha val="58000"/>
              </a:schemeClr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340984" y="5087779"/>
              <a:ext cx="5510033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师生服务 · 经营核验 · 采购库存 · 食品安全 · 营养健康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508096" y="5465921"/>
              <a:ext cx="517580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身份、商品、订单、供应商、批次与事件使用同一套数据事实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37560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平台架构，从接入到治理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53477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分层建设，让设备、应用、数据与校内系统各归其位。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42950" y="1828800"/>
            <a:ext cx="10706100" cy="4381500"/>
            <a:chOff x="742950" y="1828800"/>
            <a:chExt cx="10706100" cy="4381500"/>
          </a:xfrm>
        </p:grpSpPr>
        <p:sp>
          <p:nvSpPr>
            <p:cNvPr id="7" name="Rectangle 7"/>
            <p:cNvSpPr/>
            <p:nvPr/>
          </p:nvSpPr>
          <p:spPr>
            <a:xfrm>
              <a:off x="742950" y="1828800"/>
              <a:ext cx="10706100" cy="590550"/>
            </a:xfrm>
            <a:prstGeom prst="roundRect">
              <a:avLst>
                <a:gd name="adj" fmla="val 19355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58418" y="2022158"/>
              <a:ext cx="7164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接入层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849118" y="2022158"/>
              <a:ext cx="46258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FF4EC"/>
                  </a:solidFill>
                  <a:latin typeface="+mn-lt"/>
                  <a:ea typeface="+mn-ea"/>
                  <a:cs typeface="+mn-cs"/>
                </a:rPr>
                <a:t>结算终端 · 称重 · 支付 · 视频 · 检测 · 移动端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742950" y="2552700"/>
              <a:ext cx="10706100" cy="762000"/>
            </a:xfrm>
            <a:prstGeom prst="roundRect">
              <a:avLst>
                <a:gd name="adj" fmla="val 15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58418" y="2831782"/>
              <a:ext cx="7164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应用层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849118" y="2831782"/>
              <a:ext cx="57919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营养结算服务系统　智慧采购管理系统　智慧食安监管系统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742950" y="3448050"/>
              <a:ext cx="10706100" cy="590550"/>
            </a:xfrm>
            <a:prstGeom prst="roundRect">
              <a:avLst>
                <a:gd name="adj" fmla="val 19355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58418" y="3641408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业务支撑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849118" y="3641408"/>
              <a:ext cx="548099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组织权限 · 规则引擎 · 流程任务 · 消息通知 · 报表分析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742950" y="4171950"/>
              <a:ext cx="10706100" cy="590550"/>
            </a:xfrm>
            <a:prstGeom prst="roundRect">
              <a:avLst>
                <a:gd name="adj" fmla="val 19355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58418" y="4365308"/>
              <a:ext cx="10394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AI 与数据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849118" y="4365308"/>
              <a:ext cx="548099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辅助识别 · 异常提示 · 趋势分析 · 营养计算 · 决策辅助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42950" y="4895850"/>
              <a:ext cx="10706100" cy="590550"/>
            </a:xfrm>
            <a:prstGeom prst="roundRect">
              <a:avLst>
                <a:gd name="adj" fmla="val 19355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58418" y="5089208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数据基础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849118" y="5089208"/>
              <a:ext cx="58030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身份 · 菜品 · 菜单 · 订单 · 供应商 · 批次 · 事件 · 主数据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742950" y="5619750"/>
              <a:ext cx="10706100" cy="590550"/>
            </a:xfrm>
            <a:prstGeom prst="roundRect">
              <a:avLst>
                <a:gd name="adj" fmla="val 19355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58418" y="5813108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开放接口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849118" y="5813108"/>
              <a:ext cx="459249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身份 / 校园卡 / 财务 / 视频 / 门禁等校内系统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7737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四条业务线，共用一套数据底座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0140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餐、消费、货、场，是同一业务对象在不同环节的连续状态。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85800" y="1962150"/>
            <a:ext cx="10820400" cy="4039648"/>
            <a:chOff x="685800" y="1962150"/>
            <a:chExt cx="10820400" cy="4039648"/>
          </a:xfrm>
        </p:grpSpPr>
        <p:sp>
          <p:nvSpPr>
            <p:cNvPr id="7" name="Rectangle 7"/>
            <p:cNvSpPr/>
            <p:nvPr/>
          </p:nvSpPr>
          <p:spPr>
            <a:xfrm>
              <a:off x="685800" y="1962150"/>
              <a:ext cx="1809750" cy="742950"/>
            </a:xfrm>
            <a:prstGeom prst="roundRect">
              <a:avLst>
                <a:gd name="adj" fmla="val 17949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442952" y="2218372"/>
              <a:ext cx="2954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餐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2724150" y="1962150"/>
              <a:ext cx="8782050" cy="742950"/>
            </a:xfrm>
            <a:prstGeom prst="roundRect">
              <a:avLst>
                <a:gd name="adj" fmla="val 1794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020568" y="2241232"/>
              <a:ext cx="325976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菜品 → 菜单 → 营养 → 餐次 → 评价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85800" y="2876550"/>
              <a:ext cx="1809750" cy="742950"/>
            </a:xfrm>
            <a:prstGeom prst="roundRect">
              <a:avLst>
                <a:gd name="adj" fmla="val 17949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05135" y="3132772"/>
              <a:ext cx="5710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消费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2724150" y="2876550"/>
              <a:ext cx="8782050" cy="742950"/>
            </a:xfrm>
            <a:prstGeom prst="roundRect">
              <a:avLst>
                <a:gd name="adj" fmla="val 17949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020568" y="3155632"/>
              <a:ext cx="39594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身份 → 订单 → 支付 → 补贴 → 退款 / 对账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85800" y="3790950"/>
              <a:ext cx="1809750" cy="742950"/>
            </a:xfrm>
            <a:prstGeom prst="roundRect">
              <a:avLst>
                <a:gd name="adj" fmla="val 17949"/>
              </a:avLst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442952" y="4047172"/>
              <a:ext cx="2954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货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2724150" y="3790950"/>
              <a:ext cx="8782050" cy="742950"/>
            </a:xfrm>
            <a:prstGeom prst="roundRect">
              <a:avLst>
                <a:gd name="adj" fmla="val 17949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020568" y="4070032"/>
              <a:ext cx="39594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计划 → 采购 → 验收 → 库存 → 领用 / 损耗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85800" y="4705350"/>
              <a:ext cx="1809750" cy="742950"/>
            </a:xfrm>
            <a:prstGeom prst="roundRect">
              <a:avLst>
                <a:gd name="adj" fmla="val 17949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442952" y="4961572"/>
              <a:ext cx="2954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场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2724150" y="4705350"/>
              <a:ext cx="8782050" cy="742950"/>
            </a:xfrm>
            <a:prstGeom prst="roundRect">
              <a:avLst>
                <a:gd name="adj" fmla="val 17949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021330" y="5000625"/>
              <a:ext cx="400335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校区 → 食堂 → 餐线 → 档口 → 设备 → 食安事件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2724150" y="5657850"/>
              <a:ext cx="8782050" cy="3048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624046" y="5723096"/>
              <a:ext cx="49822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共享主数据：组织 · 人员 · 商品 · 规则 · 供应商 · 批次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7737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接口先盘清，系统才能真正连通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2362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接口调研必须形成可核验的交换契约，而不只是列出系统名称。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26542" y="2045018"/>
            <a:ext cx="11132058" cy="3993832"/>
            <a:chOff x="526542" y="2045018"/>
            <a:chExt cx="11132058" cy="3993832"/>
          </a:xfrm>
        </p:grpSpPr>
        <p:sp>
          <p:nvSpPr>
            <p:cNvPr id="7" name="TextBox 7"/>
            <p:cNvSpPr txBox="1"/>
            <p:nvPr/>
          </p:nvSpPr>
          <p:spPr>
            <a:xfrm>
              <a:off x="526542" y="2045018"/>
              <a:ext cx="11586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校内数据来源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533400" y="2362200"/>
              <a:ext cx="2781300" cy="781050"/>
            </a:xfrm>
            <a:prstGeom prst="roundRect">
              <a:avLst>
                <a:gd name="adj" fmla="val 21951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704850" y="2562225"/>
              <a:ext cx="381000" cy="381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802563" y="2697956"/>
              <a:ext cx="18557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1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11199" y="2649379"/>
              <a:ext cx="1612844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统一身份 / 组织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533400" y="3333750"/>
              <a:ext cx="2781300" cy="781050"/>
            </a:xfrm>
            <a:prstGeom prst="roundRect">
              <a:avLst>
                <a:gd name="adj" fmla="val 21951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704850" y="3533775"/>
              <a:ext cx="381000" cy="381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02563" y="3669506"/>
              <a:ext cx="18557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1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11199" y="3620929"/>
              <a:ext cx="1836179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校园卡 / 聚合支付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533400" y="4305300"/>
              <a:ext cx="2781300" cy="781050"/>
            </a:xfrm>
            <a:prstGeom prst="roundRect">
              <a:avLst>
                <a:gd name="adj" fmla="val 21951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704850" y="4505325"/>
              <a:ext cx="381000" cy="381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02563" y="4641056"/>
              <a:ext cx="18557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1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11199" y="4592479"/>
              <a:ext cx="1869679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财务 / 视频 / 门禁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3429000" y="371475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solidFill>
              <a:srgbClr val="000000"/>
            </a:solidFill>
            <a:ln w="47625">
              <a:solidFill>
                <a:schemeClr val="accent3"/>
              </a:solidFill>
            </a:ln>
          </p:spPr>
        </p:sp>
        <p:sp>
          <p:nvSpPr>
            <p:cNvPr id="21" name="Polygon 21"/>
            <p:cNvSpPr/>
            <p:nvPr/>
          </p:nvSpPr>
          <p:spPr>
            <a:xfrm>
              <a:off x="3810000" y="3629025"/>
              <a:ext cx="133350" cy="171450"/>
            </a:xfrm>
            <a:custGeom>
              <a:avLst/>
              <a:gdLst/>
              <a:ahLst/>
              <a:cxnLst/>
              <a:rect l="l" t="t" r="r" b="b"/>
              <a:pathLst>
                <a:path w="133350" h="171450">
                  <a:moveTo>
                    <a:pt x="133350" y="85725"/>
                  </a:moveTo>
                  <a:lnTo>
                    <a:pt x="0" y="0"/>
                  </a:lnTo>
                  <a:lnTo>
                    <a:pt x="0" y="1714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363834" y="3440906"/>
              <a:ext cx="64468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双向交换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4057650" y="2133600"/>
              <a:ext cx="4076700" cy="3257550"/>
            </a:xfrm>
            <a:prstGeom prst="roundRect">
              <a:avLst>
                <a:gd name="adj" fmla="val 818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229126" y="2315051"/>
              <a:ext cx="173374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接口交换契约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055641" y="2681764"/>
              <a:ext cx="2080717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dirty="0">
                  <a:solidFill>
                    <a:srgbClr val="FFD7C2"/>
                  </a:solidFill>
                  <a:latin typeface="+mn-lt"/>
                  <a:ea typeface="+mn-ea"/>
                  <a:cs typeface="+mn-cs"/>
                </a:rPr>
                <a:t>每个接口都要回答四个问题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4362450" y="3048000"/>
              <a:ext cx="3467100" cy="457200"/>
            </a:xfrm>
            <a:prstGeom prst="roundRect">
              <a:avLst>
                <a:gd name="adj" fmla="val 29167"/>
              </a:avLst>
            </a:prstGeom>
            <a:solidFill>
              <a:srgbClr val="FFFFFF">
                <a:alpha val="16000"/>
              </a:srgbClr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4565904" y="3213735"/>
              <a:ext cx="1987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rgbClr val="FFD7C2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945380" y="3181350"/>
              <a:ext cx="213550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数据归属：谁是权威源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4362450" y="3619500"/>
              <a:ext cx="3467100" cy="457200"/>
            </a:xfrm>
            <a:prstGeom prst="roundRect">
              <a:avLst>
                <a:gd name="adj" fmla="val 29167"/>
              </a:avLst>
            </a:prstGeom>
            <a:solidFill>
              <a:srgbClr val="FFFFFF">
                <a:alpha val="16000"/>
              </a:srgbClr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4565904" y="3785235"/>
              <a:ext cx="1987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rgbClr val="FFD7C2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945380" y="3752850"/>
              <a:ext cx="213550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同步规则：方向与频率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4362450" y="4191000"/>
              <a:ext cx="3467100" cy="457200"/>
            </a:xfrm>
            <a:prstGeom prst="roundRect">
              <a:avLst>
                <a:gd name="adj" fmla="val 29167"/>
              </a:avLst>
            </a:prstGeom>
            <a:solidFill>
              <a:srgbClr val="FFFFFF">
                <a:alpha val="16000"/>
              </a:srgbClr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4565904" y="4356735"/>
              <a:ext cx="1987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rgbClr val="FFD7C2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945380" y="4324350"/>
              <a:ext cx="213550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异常机制：重试与补偿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4362450" y="4762500"/>
              <a:ext cx="3467100" cy="457200"/>
            </a:xfrm>
            <a:prstGeom prst="roundRect">
              <a:avLst>
                <a:gd name="adj" fmla="val 29167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4565904" y="4928235"/>
              <a:ext cx="1987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945380" y="4895850"/>
              <a:ext cx="213550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验收口径：怎样算连通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8248650" y="371475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solidFill>
              <a:srgbClr val="000000"/>
            </a:solidFill>
            <a:ln w="47625">
              <a:solidFill>
                <a:schemeClr val="accent3"/>
              </a:solidFill>
            </a:ln>
          </p:spPr>
        </p:sp>
        <p:sp>
          <p:nvSpPr>
            <p:cNvPr id="39" name="Polygon 39"/>
            <p:cNvSpPr/>
            <p:nvPr/>
          </p:nvSpPr>
          <p:spPr>
            <a:xfrm>
              <a:off x="8629650" y="3629025"/>
              <a:ext cx="133350" cy="171450"/>
            </a:xfrm>
            <a:custGeom>
              <a:avLst/>
              <a:gdLst/>
              <a:ahLst/>
              <a:cxnLst/>
              <a:rect l="l" t="t" r="r" b="b"/>
              <a:pathLst>
                <a:path w="133350" h="171450">
                  <a:moveTo>
                    <a:pt x="133350" y="85725"/>
                  </a:moveTo>
                  <a:lnTo>
                    <a:pt x="0" y="0"/>
                  </a:lnTo>
                  <a:lnTo>
                    <a:pt x="0" y="1714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8183484" y="3440906"/>
              <a:ext cx="64468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稳定接入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870442" y="2045018"/>
              <a:ext cx="11586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三大业务系统</a:t>
              </a:r>
            </a:p>
          </p:txBody>
        </p:sp>
        <p:sp>
          <p:nvSpPr>
            <p:cNvPr id="42" name="Rectangle 42"/>
            <p:cNvSpPr/>
            <p:nvPr/>
          </p:nvSpPr>
          <p:spPr>
            <a:xfrm>
              <a:off x="8877300" y="2362200"/>
              <a:ext cx="2781300" cy="781050"/>
            </a:xfrm>
            <a:prstGeom prst="roundRect">
              <a:avLst>
                <a:gd name="adj" fmla="val 2195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9412224" y="2657475"/>
              <a:ext cx="171145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营养结算服务系统</a:t>
              </a:r>
            </a:p>
          </p:txBody>
        </p:sp>
        <p:sp>
          <p:nvSpPr>
            <p:cNvPr id="44" name="Rectangle 44"/>
            <p:cNvSpPr/>
            <p:nvPr/>
          </p:nvSpPr>
          <p:spPr>
            <a:xfrm>
              <a:off x="8877300" y="3333750"/>
              <a:ext cx="2781300" cy="781050"/>
            </a:xfrm>
            <a:prstGeom prst="roundRect">
              <a:avLst>
                <a:gd name="adj" fmla="val 21951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9412224" y="3629025"/>
              <a:ext cx="171145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智慧采购管理系统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8877300" y="4305300"/>
              <a:ext cx="2781300" cy="781050"/>
            </a:xfrm>
            <a:prstGeom prst="roundRect">
              <a:avLst>
                <a:gd name="adj" fmla="val 21951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9412224" y="4600575"/>
              <a:ext cx="171145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智慧食安监管系统</a:t>
              </a:r>
            </a:p>
          </p:txBody>
        </p:sp>
        <p:sp>
          <p:nvSpPr>
            <p:cNvPr id="48" name="Rectangle 48"/>
            <p:cNvSpPr/>
            <p:nvPr/>
          </p:nvSpPr>
          <p:spPr>
            <a:xfrm>
              <a:off x="3314700" y="5600700"/>
              <a:ext cx="5562600" cy="43815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4498181" y="5724525"/>
              <a:ext cx="319563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先确认数据责任，再进入开发联调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7737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部署与安全，是两张不同的答卷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58363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部署回答“系统放在哪里”，安全回答“系统如何可信运行”。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3400" y="1962150"/>
            <a:ext cx="11125200" cy="4090225"/>
            <a:chOff x="533400" y="1962150"/>
            <a:chExt cx="11125200" cy="4090225"/>
          </a:xfrm>
        </p:grpSpPr>
        <p:sp>
          <p:nvSpPr>
            <p:cNvPr id="7" name="Rectangle 7"/>
            <p:cNvSpPr/>
            <p:nvPr/>
          </p:nvSpPr>
          <p:spPr>
            <a:xfrm>
              <a:off x="533400" y="1962150"/>
              <a:ext cx="4686300" cy="3581400"/>
            </a:xfrm>
            <a:prstGeom prst="roundRect">
              <a:avLst>
                <a:gd name="adj" fmla="val 638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Ellipse 8"/>
            <p:cNvSpPr/>
            <p:nvPr/>
          </p:nvSpPr>
          <p:spPr>
            <a:xfrm>
              <a:off x="723900" y="2152650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893451" y="2319814"/>
              <a:ext cx="11809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23594" y="224694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部署答卷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31723" y="2643664"/>
              <a:ext cx="2253031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根据学校环境与项目边界选择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3028950"/>
              <a:ext cx="4076700" cy="647700"/>
            </a:xfrm>
            <a:prstGeom prst="roundRect">
              <a:avLst>
                <a:gd name="adj" fmla="val 22059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58799" y="3258979"/>
              <a:ext cx="686006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公有云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183511" y="3275171"/>
              <a:ext cx="176359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快速部署 · 统一运维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3829050"/>
              <a:ext cx="4076700" cy="647700"/>
            </a:xfrm>
            <a:prstGeom prst="roundRect">
              <a:avLst>
                <a:gd name="adj" fmla="val 22059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58799" y="4059079"/>
              <a:ext cx="686006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私有云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183511" y="4075271"/>
              <a:ext cx="176359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校内环境 · 数据边界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38200" y="4629150"/>
              <a:ext cx="4076700" cy="647700"/>
            </a:xfrm>
            <a:prstGeom prst="roundRect">
              <a:avLst>
                <a:gd name="adj" fmla="val 22059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58799" y="4859179"/>
              <a:ext cx="90934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信创适配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183511" y="4875371"/>
              <a:ext cx="154376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按项目技术栈确认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5467350" y="1962150"/>
              <a:ext cx="6191250" cy="3581400"/>
            </a:xfrm>
            <a:prstGeom prst="roundRect">
              <a:avLst>
                <a:gd name="adj" fmla="val 6383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5657850" y="2152650"/>
              <a:ext cx="457200" cy="457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827401" y="2319814"/>
              <a:ext cx="11809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257544" y="224694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安全答卷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930714" y="2300764"/>
              <a:ext cx="139146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80" dirty="0">
                  <a:solidFill>
                    <a:srgbClr val="FFD7C2"/>
                  </a:solidFill>
                  <a:latin typeface="+mn-lt"/>
                  <a:ea typeface="+mn-ea"/>
                  <a:cs typeface="+mn-cs"/>
                </a:rPr>
                <a:t>六层控制持续生效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5772150" y="2876550"/>
              <a:ext cx="1657350" cy="590550"/>
            </a:xfrm>
            <a:prstGeom prst="roundRect">
              <a:avLst>
                <a:gd name="adj" fmla="val 22581"/>
              </a:avLst>
            </a:prstGeom>
            <a:solidFill>
              <a:srgbClr val="FFFFFF">
                <a:alpha val="16000"/>
              </a:srgbClr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169152" y="3076575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访问控制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7600950" y="2876550"/>
              <a:ext cx="1657350" cy="590550"/>
            </a:xfrm>
            <a:prstGeom prst="roundRect">
              <a:avLst>
                <a:gd name="adj" fmla="val 22581"/>
              </a:avLst>
            </a:prstGeom>
            <a:solidFill>
              <a:srgbClr val="FFFFFF">
                <a:alpha val="16000"/>
              </a:srgbClr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997952" y="3076575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数据保护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9429750" y="2876550"/>
              <a:ext cx="1924050" cy="590550"/>
            </a:xfrm>
            <a:prstGeom prst="roundRect">
              <a:avLst>
                <a:gd name="adj" fmla="val 22581"/>
              </a:avLst>
            </a:prstGeom>
            <a:solidFill>
              <a:srgbClr val="FFFFFF">
                <a:alpha val="16000"/>
              </a:srgbClr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960102" y="3076575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接口安全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5772150" y="3600450"/>
              <a:ext cx="1657350" cy="590550"/>
            </a:xfrm>
            <a:prstGeom prst="roundRect">
              <a:avLst>
                <a:gd name="adj" fmla="val 22581"/>
              </a:avLst>
            </a:prstGeom>
            <a:solidFill>
              <a:srgbClr val="FFFFFF">
                <a:alpha val="16000"/>
              </a:srgbClr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169152" y="3800475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操作审计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7600950" y="3600450"/>
              <a:ext cx="1657350" cy="590550"/>
            </a:xfrm>
            <a:prstGeom prst="roundRect">
              <a:avLst>
                <a:gd name="adj" fmla="val 22581"/>
              </a:avLst>
            </a:prstGeom>
            <a:solidFill>
              <a:srgbClr val="FFFFFF">
                <a:alpha val="16000"/>
              </a:srgbClr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997952" y="3800475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运维管理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9429750" y="3600450"/>
              <a:ext cx="1924050" cy="590550"/>
            </a:xfrm>
            <a:prstGeom prst="roundRect">
              <a:avLst>
                <a:gd name="adj" fmla="val 22581"/>
              </a:avLst>
            </a:prstGeom>
            <a:solidFill>
              <a:srgbClr val="FFFFFF">
                <a:alpha val="16000"/>
              </a:srgbClr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9960102" y="3800475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备份恢复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5772150" y="4438650"/>
              <a:ext cx="5581650" cy="838200"/>
            </a:xfrm>
            <a:prstGeom prst="roundRect">
              <a:avLst>
                <a:gd name="adj" fmla="val 18182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5993511" y="4608671"/>
              <a:ext cx="121878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证书表述边界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993892" y="4921568"/>
              <a:ext cx="564756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已有等保三级相关证书；具体系统、范围与有效状态以正式证书为准。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3009900" y="5715000"/>
              <a:ext cx="6172200" cy="32385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4467139" y="5788342"/>
              <a:ext cx="32577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部署方式可以选择，安全控制必须完整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51130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八类角色，看同一事实的不同切面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6804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角色关注点不同，但判断必须来自同一条业务链和同一套数据事实。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3400" y="2076450"/>
            <a:ext cx="11125200" cy="3733800"/>
            <a:chOff x="533400" y="2076450"/>
            <a:chExt cx="11125200" cy="3733800"/>
          </a:xfrm>
        </p:grpSpPr>
        <p:sp>
          <p:nvSpPr>
            <p:cNvPr id="7" name="Rectangle 7"/>
            <p:cNvSpPr/>
            <p:nvPr/>
          </p:nvSpPr>
          <p:spPr>
            <a:xfrm>
              <a:off x="4114800" y="2076450"/>
              <a:ext cx="3962400" cy="2914650"/>
            </a:xfrm>
            <a:prstGeom prst="roundRect">
              <a:avLst>
                <a:gd name="adj" fmla="val 91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194821" y="2287905"/>
              <a:ext cx="180235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共享事实中心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538701" y="2681764"/>
              <a:ext cx="3114599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dirty="0">
                  <a:solidFill>
                    <a:srgbClr val="FFD7C2"/>
                  </a:solidFill>
                  <a:latin typeface="+mn-lt"/>
                  <a:ea typeface="+mn-ea"/>
                  <a:cs typeface="+mn-cs"/>
                </a:rPr>
                <a:t>不是统一看一张大屏，而是共用同一事实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4438650" y="3086100"/>
              <a:ext cx="1466850" cy="552450"/>
            </a:xfrm>
            <a:prstGeom prst="roundRect">
              <a:avLst>
                <a:gd name="adj" fmla="val 27586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940739" y="3258979"/>
              <a:ext cx="462671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订单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286500" y="3086100"/>
              <a:ext cx="1466850" cy="552450"/>
            </a:xfrm>
            <a:prstGeom prst="roundRect">
              <a:avLst>
                <a:gd name="adj" fmla="val 27586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788589" y="3258979"/>
              <a:ext cx="462671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规则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4438650" y="3829050"/>
              <a:ext cx="1466850" cy="552450"/>
            </a:xfrm>
            <a:prstGeom prst="roundRect">
              <a:avLst>
                <a:gd name="adj" fmla="val 27586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4940739" y="4001929"/>
              <a:ext cx="462671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批次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286500" y="3829050"/>
              <a:ext cx="1466850" cy="552450"/>
            </a:xfrm>
            <a:prstGeom prst="roundRect">
              <a:avLst>
                <a:gd name="adj" fmla="val 27586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788589" y="4001929"/>
              <a:ext cx="462671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事件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894221" y="457866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FFF4EC"/>
                  </a:solidFill>
                  <a:latin typeface="+mn-lt"/>
                  <a:ea typeface="+mn-ea"/>
                  <a:cs typeface="+mn-cs"/>
                </a:rPr>
                <a:t>一套数据底座 · 八种责任视角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3733800" y="2667000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2667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28575">
              <a:solidFill>
                <a:schemeClr val="accent4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3733800" y="3600450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2667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28575">
              <a:solidFill>
                <a:schemeClr val="accent4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3733800" y="4533900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2667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28575">
              <a:solidFill>
                <a:schemeClr val="accent4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733800" y="5467350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2667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28575">
              <a:solidFill>
                <a:schemeClr val="accent4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533400" y="2266950"/>
              <a:ext cx="3200400" cy="742950"/>
            </a:xfrm>
            <a:prstGeom prst="roundRect">
              <a:avLst>
                <a:gd name="adj" fmla="val 2051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91718" y="2393632"/>
              <a:ext cx="7164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校领导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93242" y="269271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整体状态、资源与风险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533400" y="3200400"/>
              <a:ext cx="3200400" cy="742950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91718" y="33270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后勤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93242" y="362616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服务质量与运营调度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533400" y="4133850"/>
              <a:ext cx="3200400" cy="742950"/>
            </a:xfrm>
            <a:prstGeom prst="roundRect">
              <a:avLst>
                <a:gd name="adj" fmla="val 20513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91718" y="42605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财务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93242" y="455961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补贴、分账与对账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533400" y="5067300"/>
              <a:ext cx="3200400" cy="742950"/>
            </a:xfrm>
            <a:prstGeom prst="roundRect">
              <a:avLst>
                <a:gd name="adj" fmla="val 20513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791718" y="5193982"/>
              <a:ext cx="7164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信息化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93242" y="549306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接口、安全与稳定运行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8191500" y="2667000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solidFill>
              <a:srgbClr val="000000"/>
            </a:solidFill>
            <a:ln w="28575">
              <a:solidFill>
                <a:schemeClr val="accent4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8191500" y="3600450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solidFill>
              <a:srgbClr val="000000"/>
            </a:solidFill>
            <a:ln w="28575">
              <a:solidFill>
                <a:schemeClr val="accent4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8191500" y="4533900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solidFill>
              <a:srgbClr val="000000"/>
            </a:solidFill>
            <a:ln w="28575">
              <a:solidFill>
                <a:schemeClr val="accent4"/>
              </a:solidFill>
            </a:ln>
          </p:spPr>
        </p:sp>
        <p:sp>
          <p:nvSpPr>
            <p:cNvPr id="38" name="Freeform 38"/>
            <p:cNvSpPr/>
            <p:nvPr/>
          </p:nvSpPr>
          <p:spPr>
            <a:xfrm>
              <a:off x="8191500" y="5467350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solidFill>
              <a:srgbClr val="000000"/>
            </a:solidFill>
            <a:ln w="28575">
              <a:solidFill>
                <a:schemeClr val="accent4"/>
              </a:solidFill>
            </a:ln>
          </p:spPr>
        </p:sp>
        <p:sp>
          <p:nvSpPr>
            <p:cNvPr id="39" name="Rectangle 39"/>
            <p:cNvSpPr/>
            <p:nvPr/>
          </p:nvSpPr>
          <p:spPr>
            <a:xfrm>
              <a:off x="8458200" y="2266950"/>
              <a:ext cx="3200400" cy="742950"/>
            </a:xfrm>
            <a:prstGeom prst="roundRect">
              <a:avLst>
                <a:gd name="adj" fmla="val 2051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8716518" y="23936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运营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718042" y="269271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餐线、产能与商户</a:t>
              </a:r>
            </a:p>
          </p:txBody>
        </p:sp>
        <p:sp>
          <p:nvSpPr>
            <p:cNvPr id="42" name="Rectangle 42"/>
            <p:cNvSpPr/>
            <p:nvPr/>
          </p:nvSpPr>
          <p:spPr>
            <a:xfrm>
              <a:off x="8458200" y="3200400"/>
              <a:ext cx="3200400" cy="742950"/>
            </a:xfrm>
            <a:prstGeom prst="roundRect">
              <a:avLst>
                <a:gd name="adj" fmla="val 20513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8716518" y="33270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食安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718042" y="362616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事件预警与整改闭环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8458200" y="4133850"/>
              <a:ext cx="3200400" cy="742950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8716518" y="42605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师生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718042" y="455961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选择、查询与反馈</a:t>
              </a:r>
            </a:p>
          </p:txBody>
        </p:sp>
        <p:sp>
          <p:nvSpPr>
            <p:cNvPr id="48" name="Rectangle 48"/>
            <p:cNvSpPr/>
            <p:nvPr/>
          </p:nvSpPr>
          <p:spPr>
            <a:xfrm>
              <a:off x="8458200" y="5067300"/>
              <a:ext cx="3200400" cy="742950"/>
            </a:xfrm>
            <a:prstGeom prst="roundRect">
              <a:avLst>
                <a:gd name="adj" fmla="val 20513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8716518" y="5193982"/>
              <a:ext cx="7164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供应商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8718042" y="549306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履约质量与问题整改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0952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六类价值，落到具体责任人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9025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价值不是一块大屏，而是每类责任人都能看清事实并采取下一步行动。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33400" y="1962150"/>
            <a:ext cx="11125200" cy="3810000"/>
            <a:chOff x="533400" y="1962150"/>
            <a:chExt cx="11125200" cy="3810000"/>
          </a:xfrm>
        </p:grpSpPr>
        <p:sp>
          <p:nvSpPr>
            <p:cNvPr id="7" name="Rectangle 7"/>
            <p:cNvSpPr/>
            <p:nvPr/>
          </p:nvSpPr>
          <p:spPr>
            <a:xfrm>
              <a:off x="533400" y="1962150"/>
              <a:ext cx="3505200" cy="1790700"/>
            </a:xfrm>
            <a:prstGeom prst="roundRect">
              <a:avLst>
                <a:gd name="adj" fmla="val 10638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Ellipse 8"/>
            <p:cNvSpPr/>
            <p:nvPr/>
          </p:nvSpPr>
          <p:spPr>
            <a:xfrm>
              <a:off x="704850" y="2152650"/>
              <a:ext cx="381000" cy="381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808386" y="2296478"/>
              <a:ext cx="17392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10056" y="2215515"/>
              <a:ext cx="10360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学校治理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93242" y="269271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D7C2"/>
                  </a:solidFill>
                  <a:latin typeface="+mn-lt"/>
                  <a:ea typeface="+mn-ea"/>
                  <a:cs typeface="+mn-cs"/>
                </a:rPr>
                <a:t>看清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25880" y="2676525"/>
              <a:ext cx="169125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指标 · 风险 · 资源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00100" y="3105150"/>
              <a:ext cx="2781300" cy="40005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05737" y="3216592"/>
              <a:ext cx="21700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行动：决策 · 授权 · 督办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43400" y="1962150"/>
              <a:ext cx="3505200" cy="1790700"/>
            </a:xfrm>
            <a:prstGeom prst="roundRect">
              <a:avLst>
                <a:gd name="adj" fmla="val 1063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4514850" y="21526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618386" y="2296478"/>
              <a:ext cx="17392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020056" y="2215515"/>
              <a:ext cx="12904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后勤与运营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603242" y="269271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看清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135880" y="2676525"/>
              <a:ext cx="169125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排队 · 菜品 · 商户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4610100" y="3105150"/>
              <a:ext cx="2781300" cy="40005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915737" y="3216592"/>
              <a:ext cx="21700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行动：调度 · 改进 · 复盘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153400" y="1962150"/>
              <a:ext cx="3505200" cy="1790700"/>
            </a:xfrm>
            <a:prstGeom prst="roundRect">
              <a:avLst>
                <a:gd name="adj" fmla="val 10638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8324850" y="215265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428386" y="2296478"/>
              <a:ext cx="17392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830056" y="2215515"/>
              <a:ext cx="17993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师生与授权角色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413242" y="269271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获得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945880" y="2676525"/>
              <a:ext cx="169125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 · 支付 · 营养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8420100" y="3105150"/>
              <a:ext cx="2781300" cy="40005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725737" y="3216592"/>
              <a:ext cx="21700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148E84"/>
                  </a:solidFill>
                  <a:latin typeface="+mn-lt"/>
                  <a:ea typeface="+mn-ea"/>
                  <a:cs typeface="+mn-cs"/>
                </a:rPr>
                <a:t>行动：选择 · 反馈 · 授权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533400" y="3981450"/>
              <a:ext cx="3505200" cy="1790700"/>
            </a:xfrm>
            <a:prstGeom prst="roundRect">
              <a:avLst>
                <a:gd name="adj" fmla="val 10638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704850" y="4171950"/>
              <a:ext cx="381000" cy="381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808386" y="4315778"/>
              <a:ext cx="17392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210056" y="4234815"/>
              <a:ext cx="12904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财务与审计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93242" y="471201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核验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325880" y="4695825"/>
              <a:ext cx="169125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补贴 · 分账 · 凭证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800100" y="5124450"/>
              <a:ext cx="2781300" cy="40005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105737" y="5235892"/>
              <a:ext cx="21700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行动：对账 · 抽查 · 追踪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4343400" y="3981450"/>
              <a:ext cx="3505200" cy="1790700"/>
            </a:xfrm>
            <a:prstGeom prst="roundRect">
              <a:avLst>
                <a:gd name="adj" fmla="val 10638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40" name="Ellipse 40"/>
            <p:cNvSpPr/>
            <p:nvPr/>
          </p:nvSpPr>
          <p:spPr>
            <a:xfrm>
              <a:off x="4514850" y="41719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4618386" y="4315778"/>
              <a:ext cx="17392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020056" y="4234815"/>
              <a:ext cx="12904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食堂与商户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4603242" y="471201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掌握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135880" y="4695825"/>
              <a:ext cx="169125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订单 · 产能 · 评价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4610100" y="5124450"/>
              <a:ext cx="2781300" cy="4000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4915737" y="5235892"/>
              <a:ext cx="21700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行动：备餐 · 履约 · 整改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8153400" y="3981450"/>
              <a:ext cx="3505200" cy="1790700"/>
            </a:xfrm>
            <a:prstGeom prst="roundRect">
              <a:avLst>
                <a:gd name="adj" fmla="val 10638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48" name="Ellipse 48"/>
            <p:cNvSpPr/>
            <p:nvPr/>
          </p:nvSpPr>
          <p:spPr>
            <a:xfrm>
              <a:off x="8324850" y="41719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8428386" y="4315778"/>
              <a:ext cx="17392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8830056" y="4234815"/>
              <a:ext cx="781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供应商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8413242" y="471201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掌握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8945880" y="4695825"/>
              <a:ext cx="169125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订单 · 到货 · 质量</a:t>
              </a:r>
            </a:p>
          </p:txBody>
        </p:sp>
        <p:sp>
          <p:nvSpPr>
            <p:cNvPr id="53" name="Rectangle 53"/>
            <p:cNvSpPr/>
            <p:nvPr/>
          </p:nvSpPr>
          <p:spPr>
            <a:xfrm>
              <a:off x="8420100" y="5124450"/>
              <a:ext cx="2781300" cy="4000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8725737" y="5235892"/>
              <a:ext cx="21700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行动：供货 · 纠偏 · 续约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5943600" y="0"/>
            <a:ext cx="62484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-171450" y="517065"/>
            <a:ext cx="5791200" cy="5785770"/>
            <a:chOff x="-171450" y="517065"/>
            <a:chExt cx="5791200" cy="5785770"/>
          </a:xfrm>
        </p:grpSpPr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71450" y="517065"/>
              <a:ext cx="5791200" cy="5785770"/>
            </a:xfrm>
            <a:prstGeom prst="rect">
              <a:avLst/>
            </a:prstGeom>
          </p:spPr>
        </p:pic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rcRect l="27383" t="0" r="27383" b="0"/>
            <a:stretch>
              <a:fillRect/>
            </a:stretch>
          </p:blipFill>
          <p:spPr>
            <a:xfrm>
              <a:off x="1238250" y="1943100"/>
              <a:ext cx="2971800" cy="2971800"/>
            </a:xfrm>
            <a:prstGeom prst="ellipse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>
            <a:off x="6289548" y="1079182"/>
            <a:ext cx="5221605" cy="5159407"/>
            <a:chOff x="6289548" y="1079182"/>
            <a:chExt cx="5221605" cy="5159407"/>
          </a:xfrm>
        </p:grpSpPr>
        <p:sp>
          <p:nvSpPr>
            <p:cNvPr id="6" name="TextBox 6"/>
            <p:cNvSpPr txBox="1"/>
            <p:nvPr/>
          </p:nvSpPr>
          <p:spPr>
            <a:xfrm>
              <a:off x="6297168" y="1079182"/>
              <a:ext cx="340518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03 · NUTRITION &amp; SETTLEMENT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975931" y="1471612"/>
              <a:ext cx="1787319" cy="21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1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289548" y="3012758"/>
              <a:ext cx="359404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营养结算服务系统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294120" y="3643312"/>
              <a:ext cx="25671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先把一餐服务跑顺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297168" y="4222432"/>
              <a:ext cx="35707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从菜单、预约和规则，到识别结算，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97168" y="4527232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再到消费与营养反馈。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6305550" y="5105400"/>
              <a:ext cx="5200650" cy="9525"/>
            </a:xfrm>
            <a:custGeom>
              <a:avLst/>
              <a:gdLst/>
              <a:ahLst/>
              <a:cxnLst/>
              <a:rect l="l" t="t" r="r" b="b"/>
              <a:pathLst>
                <a:path w="5200650" h="9525">
                  <a:moveTo>
                    <a:pt x="0" y="0"/>
                  </a:moveTo>
                  <a:lnTo>
                    <a:pt x="5200650" y="0"/>
                  </a:ln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297168" y="5384482"/>
              <a:ext cx="26872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快 · 准 · 可选择 · 能反馈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356127" y="60478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17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0952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餐前：把选择与规则说清楚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46813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能在排队前完成的判断，不应留到收银台解决。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33400" y="2076450"/>
            <a:ext cx="11125200" cy="3333750"/>
            <a:chOff x="533400" y="2076450"/>
            <a:chExt cx="11125200" cy="3333750"/>
          </a:xfrm>
        </p:grpSpPr>
        <p:sp>
          <p:nvSpPr>
            <p:cNvPr id="7" name="Rectangle 7"/>
            <p:cNvSpPr/>
            <p:nvPr/>
          </p:nvSpPr>
          <p:spPr>
            <a:xfrm>
              <a:off x="533400" y="2076450"/>
              <a:ext cx="4629150" cy="3333750"/>
            </a:xfrm>
            <a:prstGeom prst="roundRect">
              <a:avLst>
                <a:gd name="adj" fmla="val 4571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71906" y="2244090"/>
              <a:ext cx="23081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把规则放到排队之前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781050" y="2724150"/>
              <a:ext cx="4133850" cy="400050"/>
            </a:xfrm>
            <a:prstGeom prst="roundRect">
              <a:avLst>
                <a:gd name="adj" fmla="val 2857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812732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458468" y="281273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菜单可见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136011" y="2837021"/>
              <a:ext cx="154376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菜品、价格、营养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781050" y="3219450"/>
              <a:ext cx="4133850" cy="400050"/>
            </a:xfrm>
            <a:prstGeom prst="roundRect">
              <a:avLst>
                <a:gd name="adj" fmla="val 28571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2218" y="3308032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58468" y="330803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预约可选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136011" y="3332321"/>
              <a:ext cx="97028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按项目开放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781050" y="3714750"/>
              <a:ext cx="4133850" cy="400050"/>
            </a:xfrm>
            <a:prstGeom prst="roundRect">
              <a:avLst>
                <a:gd name="adj" fmla="val 2857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3803332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58468" y="3803332"/>
              <a:ext cx="11829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身份可识别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136011" y="3827621"/>
              <a:ext cx="154376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学生、教师、访客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81050" y="4210050"/>
              <a:ext cx="4133850" cy="400050"/>
            </a:xfrm>
            <a:prstGeom prst="roundRect">
              <a:avLst>
                <a:gd name="adj" fmla="val 28571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4298632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458468" y="4298632"/>
              <a:ext cx="11829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补贴可计算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136011" y="4322921"/>
              <a:ext cx="154376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餐次、额度、规则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781050" y="4705350"/>
              <a:ext cx="4133850" cy="400050"/>
            </a:xfrm>
            <a:prstGeom prst="roundRect">
              <a:avLst>
                <a:gd name="adj" fmla="val 2857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2218" y="4793932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458468" y="4793932"/>
              <a:ext cx="11829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偏好可提示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136011" y="4818221"/>
              <a:ext cx="154376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过敏、偏好、提醒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5448300" y="2076450"/>
              <a:ext cx="6210300" cy="3333750"/>
            </a:xfrm>
            <a:prstGeom prst="roundRect">
              <a:avLst>
                <a:gd name="adj" fmla="val 4571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687568" y="2260282"/>
              <a:ext cx="398166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学生端：选择、记录与反馈在同一入口</a:t>
              </a:r>
            </a:p>
          </p:txBody>
        </p:sp>
        <p:pic>
          <p:nvPicPr>
            <p:cNvPr id="31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07011" y="2609850"/>
              <a:ext cx="4092879" cy="2476500"/>
            </a:xfrm>
            <a:prstGeom prst="rect">
              <a:avLst/>
            </a:prstGeom>
          </p:spPr>
        </p:pic>
        <p:sp>
          <p:nvSpPr>
            <p:cNvPr id="32" name="TextBox 32"/>
            <p:cNvSpPr txBox="1"/>
            <p:nvPr/>
          </p:nvSpPr>
          <p:spPr>
            <a:xfrm>
              <a:off x="9109786" y="5084921"/>
              <a:ext cx="230840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界面示意，以项目配置为准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613074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餐中：高校多种餐线并存，不做单一替代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9025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保留各类餐线的经营特点，用统一底座连接身份、营养、交易与对账。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24256" y="1977390"/>
            <a:ext cx="7076694" cy="3461766"/>
            <a:chOff x="524256" y="1977390"/>
            <a:chExt cx="7076694" cy="3461766"/>
          </a:xfrm>
        </p:grpSpPr>
        <p:sp>
          <p:nvSpPr>
            <p:cNvPr id="7" name="TextBox 7"/>
            <p:cNvSpPr txBox="1"/>
            <p:nvPr/>
          </p:nvSpPr>
          <p:spPr>
            <a:xfrm>
              <a:off x="524256" y="1977390"/>
              <a:ext cx="43436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五类线下餐线，适配不同校园供餐场景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533400" y="2362200"/>
              <a:ext cx="7067550" cy="552450"/>
            </a:xfrm>
            <a:prstGeom prst="roundRect">
              <a:avLst>
                <a:gd name="adj" fmla="val 2241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16280" y="2447925"/>
              <a:ext cx="200828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 称重计量自助餐线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136773" y="2472214"/>
              <a:ext cx="3286912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454B54"/>
                  </a:solidFill>
                  <a:latin typeface="+mn-lt"/>
                  <a:ea typeface="+mn-ea"/>
                  <a:cs typeface="+mn-cs"/>
                </a:rPr>
                <a:t>按量计价、按需取餐｜适配大食堂与自助区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137154" y="2689860"/>
              <a:ext cx="27584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兼顾菜品丰富度、营养展示与减少浪费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533400" y="2990850"/>
              <a:ext cx="7067550" cy="552450"/>
            </a:xfrm>
            <a:prstGeom prst="roundRect">
              <a:avLst>
                <a:gd name="adj" fmla="val 22414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16280" y="3076575"/>
              <a:ext cx="245714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59E95"/>
                  </a:solidFill>
                  <a:latin typeface="+mn-lt"/>
                  <a:ea typeface="+mn-ea"/>
                  <a:cs typeface="+mn-cs"/>
                </a:rPr>
                <a:t>02 小碗菜-RFID自选餐线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136773" y="3100864"/>
              <a:ext cx="345922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454B54"/>
                  </a:solidFill>
                  <a:latin typeface="+mn-lt"/>
                  <a:ea typeface="+mn-ea"/>
                  <a:cs typeface="+mn-cs"/>
                </a:rPr>
                <a:t>芯片餐具识别、多品多价｜适配标准化小碗菜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137154" y="3318510"/>
              <a:ext cx="25968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适合集中备餐、高峰快取和快速结算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533400" y="3619500"/>
              <a:ext cx="7067550" cy="552450"/>
            </a:xfrm>
            <a:prstGeom prst="roundRect">
              <a:avLst>
                <a:gd name="adj" fmla="val 22414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16280" y="3705225"/>
              <a:ext cx="221071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03 小碗菜-AI识别餐线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136773" y="3729514"/>
              <a:ext cx="345922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454B54"/>
                  </a:solidFill>
                  <a:latin typeface="+mn-lt"/>
                  <a:ea typeface="+mn-ea"/>
                  <a:cs typeface="+mn-cs"/>
                </a:rPr>
                <a:t>普通餐盘辅助识别｜适配既有餐线与灵活升级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137154" y="3947160"/>
              <a:ext cx="308152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异常由现场人员确认，具体能力以配置为准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533400" y="4248150"/>
              <a:ext cx="7067550" cy="552450"/>
            </a:xfrm>
            <a:prstGeom prst="roundRect">
              <a:avLst>
                <a:gd name="adj" fmla="val 22414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16280" y="4333875"/>
              <a:ext cx="116018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 风味档口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136773" y="4358164"/>
              <a:ext cx="3631540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454B54"/>
                  </a:solidFill>
                  <a:latin typeface="+mn-lt"/>
                  <a:ea typeface="+mn-ea"/>
                  <a:cs typeface="+mn-cs"/>
                </a:rPr>
                <a:t>现点现做、预约核销｜适配特色餐饮与延时就餐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137154" y="4575810"/>
              <a:ext cx="27584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支持菜牌、点餐、支付和商户经营协同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533400" y="4876800"/>
              <a:ext cx="7067550" cy="552450"/>
            </a:xfrm>
            <a:prstGeom prst="roundRect">
              <a:avLst>
                <a:gd name="adj" fmla="val 2241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16280" y="4962525"/>
              <a:ext cx="212490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05 自选按次/定额餐线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136773" y="4986814"/>
              <a:ext cx="345922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454B54"/>
                  </a:solidFill>
                  <a:latin typeface="+mn-lt"/>
                  <a:ea typeface="+mn-ea"/>
                  <a:cs typeface="+mn-cs"/>
                </a:rPr>
                <a:t>计次、定值、时段规则｜适配教工餐与保障餐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137154" y="5204460"/>
              <a:ext cx="29199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可结合身份、权限、闸机或核验设备配置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848600" y="1981200"/>
            <a:ext cx="3810000" cy="3486150"/>
            <a:chOff x="7848600" y="1981200"/>
            <a:chExt cx="3810000" cy="3486150"/>
          </a:xfrm>
        </p:grpSpPr>
        <p:sp>
          <p:nvSpPr>
            <p:cNvPr id="29" name="Rectangle 29"/>
            <p:cNvSpPr/>
            <p:nvPr/>
          </p:nvSpPr>
          <p:spPr>
            <a:xfrm>
              <a:off x="7848600" y="1981200"/>
              <a:ext cx="3810000" cy="3486150"/>
            </a:xfrm>
            <a:prstGeom prst="roundRect">
              <a:avLst>
                <a:gd name="adj" fmla="val 4372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087868" y="2145982"/>
              <a:ext cx="35385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设备按餐线组合，不是“一机通吃”</a:t>
              </a:r>
            </a:p>
          </p:txBody>
        </p:sp>
        <p:pic>
          <p:nvPicPr>
            <p:cNvPr id="31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78864" y="2495550"/>
              <a:ext cx="2349471" cy="1104900"/>
            </a:xfrm>
            <a:prstGeom prst="rect">
              <a:avLst/>
            </a:prstGeom>
          </p:spPr>
        </p:pic>
        <p:pic>
          <p:nvPicPr>
            <p:cNvPr id="32" name="Image 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49419" y="3695700"/>
              <a:ext cx="1455761" cy="1219200"/>
            </a:xfrm>
            <a:prstGeom prst="rect">
              <a:avLst/>
            </a:prstGeom>
          </p:spPr>
        </p:pic>
        <p:pic>
          <p:nvPicPr>
            <p:cNvPr id="33" name="Image 3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24701" y="3695700"/>
              <a:ext cx="1210397" cy="1219200"/>
            </a:xfrm>
            <a:prstGeom prst="rect">
              <a:avLst/>
            </a:prstGeom>
          </p:spPr>
        </p:pic>
        <p:sp>
          <p:nvSpPr>
            <p:cNvPr id="34" name="TextBox 34"/>
            <p:cNvSpPr txBox="1"/>
            <p:nvPr/>
          </p:nvSpPr>
          <p:spPr>
            <a:xfrm>
              <a:off x="9323832" y="5090160"/>
              <a:ext cx="21122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型号、接口与数量按项目配置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428750" y="5638800"/>
            <a:ext cx="9334500" cy="457200"/>
            <a:chOff x="1428750" y="5638800"/>
            <a:chExt cx="9334500" cy="457200"/>
          </a:xfrm>
        </p:grpSpPr>
        <p:sp>
          <p:nvSpPr>
            <p:cNvPr id="36" name="Rectangle 36"/>
            <p:cNvSpPr/>
            <p:nvPr/>
          </p:nvSpPr>
          <p:spPr>
            <a:xfrm>
              <a:off x="1428750" y="5638800"/>
              <a:ext cx="9334500" cy="4572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3417608" y="5778818"/>
              <a:ext cx="53567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跨餐线延伸：线上订餐 · 预约取餐 · 取餐柜 · 团体客餐/会议餐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19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0952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高峰效率，先定义怎么验收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536992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不照搬宣传数字，用现场数据回答“到底有没有变快”。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85800" y="2190750"/>
            <a:ext cx="10820400" cy="3352800"/>
            <a:chOff x="685800" y="2190750"/>
            <a:chExt cx="10820400" cy="3352800"/>
          </a:xfrm>
        </p:grpSpPr>
        <p:sp>
          <p:nvSpPr>
            <p:cNvPr id="7" name="Freeform 7"/>
            <p:cNvSpPr/>
            <p:nvPr/>
          </p:nvSpPr>
          <p:spPr>
            <a:xfrm>
              <a:off x="685800" y="2381250"/>
              <a:ext cx="5219700" cy="3048000"/>
            </a:xfrm>
            <a:custGeom>
              <a:avLst/>
              <a:gdLst/>
              <a:ahLst/>
              <a:cxnLst/>
              <a:rect l="l" t="t" r="r" b="b"/>
              <a:pathLst>
                <a:path w="5219700" h="3048000">
                  <a:moveTo>
                    <a:pt x="0" y="0"/>
                  </a:moveTo>
                  <a:lnTo>
                    <a:pt x="3790950" y="0"/>
                  </a:lnTo>
                  <a:lnTo>
                    <a:pt x="5219700" y="1524000"/>
                  </a:lnTo>
                  <a:lnTo>
                    <a:pt x="3790950" y="3048000"/>
                  </a:lnTo>
                  <a:lnTo>
                    <a:pt x="0" y="304800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94994" y="281844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峰值人流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6518" y="33080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真实菜品与价格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6518" y="366998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真实身份与支付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6518" y="40319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异常与人工处理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5314950" y="3124200"/>
              <a:ext cx="1562100" cy="1562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5534825" y="359949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试点现场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421249" y="399383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统一口径测量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7353300" y="2190750"/>
              <a:ext cx="4152900" cy="723900"/>
            </a:xfrm>
            <a:prstGeom prst="roundRect">
              <a:avLst>
                <a:gd name="adj" fmla="val 21053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11618" y="2469832"/>
              <a:ext cx="16493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识别与结算耗时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7353300" y="3067050"/>
              <a:ext cx="4152900" cy="723900"/>
            </a:xfrm>
            <a:prstGeom prst="roundRect">
              <a:avLst>
                <a:gd name="adj" fmla="val 21053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11618" y="3346132"/>
              <a:ext cx="11829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交易成功率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353300" y="3943350"/>
              <a:ext cx="4152900" cy="723900"/>
            </a:xfrm>
            <a:prstGeom prst="roundRect">
              <a:avLst>
                <a:gd name="adj" fmla="val 21053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611618" y="4222432"/>
              <a:ext cx="14161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平均等待时长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353300" y="4819650"/>
              <a:ext cx="4152900" cy="723900"/>
            </a:xfrm>
            <a:prstGeom prst="roundRect">
              <a:avLst>
                <a:gd name="adj" fmla="val 21053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11618" y="5098732"/>
              <a:ext cx="16493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异常人工介入率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37560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多种支付，不等于多套账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556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入口可以多样，身份、订单、支付状态和对账必须统一。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66750" y="2133600"/>
            <a:ext cx="10858500" cy="3295650"/>
            <a:chOff x="666750" y="2133600"/>
            <a:chExt cx="10858500" cy="3295650"/>
          </a:xfrm>
        </p:grpSpPr>
        <p:sp>
          <p:nvSpPr>
            <p:cNvPr id="7" name="Rectangle 7"/>
            <p:cNvSpPr/>
            <p:nvPr/>
          </p:nvSpPr>
          <p:spPr>
            <a:xfrm>
              <a:off x="666750" y="2133600"/>
              <a:ext cx="2476500" cy="666750"/>
            </a:xfrm>
            <a:prstGeom prst="roundRect">
              <a:avLst>
                <a:gd name="adj" fmla="val 20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546774" y="2365058"/>
              <a:ext cx="7164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校园卡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666750" y="3009900"/>
              <a:ext cx="2476500" cy="666750"/>
            </a:xfrm>
            <a:prstGeom prst="roundRect">
              <a:avLst>
                <a:gd name="adj" fmla="val 20000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62824" y="3241358"/>
              <a:ext cx="16843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刷脸 / 身份核验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66750" y="3886200"/>
              <a:ext cx="2476500" cy="66675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430160" y="4117658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扫码支付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66750" y="4762500"/>
              <a:ext cx="2476500" cy="666750"/>
            </a:xfrm>
            <a:prstGeom prst="roundRect">
              <a:avLst>
                <a:gd name="adj" fmla="val 20000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96053" y="4993958"/>
              <a:ext cx="12178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余额 / 补贴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3143250" y="2476500"/>
              <a:ext cx="1619250" cy="2609850"/>
            </a:xfrm>
            <a:custGeom>
              <a:avLst/>
              <a:gdLst/>
              <a:ahLst/>
              <a:cxnLst/>
              <a:rect l="l" t="t" r="r" b="b"/>
              <a:pathLst>
                <a:path w="1619250" h="2609850">
                  <a:moveTo>
                    <a:pt x="0" y="0"/>
                  </a:moveTo>
                  <a:lnTo>
                    <a:pt x="1619250" y="952500"/>
                  </a:lnTo>
                  <a:moveTo>
                    <a:pt x="0" y="857250"/>
                  </a:moveTo>
                  <a:lnTo>
                    <a:pt x="1619250" y="1238250"/>
                  </a:lnTo>
                  <a:moveTo>
                    <a:pt x="0" y="1733550"/>
                  </a:moveTo>
                  <a:lnTo>
                    <a:pt x="1619250" y="1524000"/>
                  </a:lnTo>
                  <a:moveTo>
                    <a:pt x="0" y="2609850"/>
                  </a:moveTo>
                  <a:lnTo>
                    <a:pt x="1619250" y="1809750"/>
                  </a:lnTo>
                </a:path>
              </a:pathLst>
            </a:custGeom>
            <a:solidFill>
              <a:srgbClr val="000000"/>
            </a:solidFill>
            <a:ln w="28575">
              <a:solidFill>
                <a:schemeClr val="accent4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762500" y="2571750"/>
              <a:ext cx="2667000" cy="266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259191" y="3408998"/>
              <a:ext cx="16736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统一交易底账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943685" y="3879532"/>
              <a:ext cx="23046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FFF4EC"/>
                  </a:solidFill>
                  <a:latin typeface="+mn-lt"/>
                  <a:ea typeface="+mn-ea"/>
                  <a:cs typeface="+mn-cs"/>
                </a:rPr>
                <a:t>身份 · 订单 · 支付状态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071405" y="4222432"/>
              <a:ext cx="204918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补贴规则 · 商户归属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429500" y="390525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solidFill>
              <a:srgbClr val="000000"/>
            </a:solidFill>
            <a:ln w="57150">
              <a:solidFill>
                <a:schemeClr val="accent2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763000" y="2400300"/>
              <a:ext cx="2762250" cy="3009900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057894" y="268509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统一处理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059418" y="330803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交易查询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059418" y="372713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退款与冲正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059418" y="414623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异常对账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059418" y="456533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补贴核验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21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4345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餐后：每一笔消费都能被看懂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2362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查询、营养反馈与评价，不是附加页，而是下一轮改进的入口。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33400" y="2076450"/>
            <a:ext cx="11125200" cy="3429000"/>
            <a:chOff x="533400" y="2076450"/>
            <a:chExt cx="11125200" cy="3429000"/>
          </a:xfrm>
        </p:grpSpPr>
        <p:sp>
          <p:nvSpPr>
            <p:cNvPr id="7" name="Rectangle 7"/>
            <p:cNvSpPr/>
            <p:nvPr/>
          </p:nvSpPr>
          <p:spPr>
            <a:xfrm>
              <a:off x="533400" y="2076450"/>
              <a:ext cx="4095750" cy="3429000"/>
            </a:xfrm>
            <a:prstGeom prst="roundRect">
              <a:avLst>
                <a:gd name="adj" fmla="val 4444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90194" y="226599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餐后闭环</a:t>
              </a:r>
            </a:p>
          </p:txBody>
        </p:sp>
        <p:sp>
          <p:nvSpPr>
            <p:cNvPr id="9" name="Ellipse 9"/>
            <p:cNvSpPr/>
            <p:nvPr/>
          </p:nvSpPr>
          <p:spPr>
            <a:xfrm>
              <a:off x="828675" y="26193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18080" y="266033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25118" y="26603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050161" y="2684621"/>
              <a:ext cx="211724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消费与菜品形成个人记录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828675" y="32099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18080" y="325088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25118" y="32508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反馈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050161" y="3275171"/>
              <a:ext cx="211724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评价、偏好和异常有入口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828675" y="38004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18080" y="384143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5118" y="38414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分析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050161" y="3865721"/>
              <a:ext cx="192608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结合授权信息形成趋势</a:t>
              </a:r>
            </a:p>
          </p:txBody>
        </p:sp>
        <p:sp>
          <p:nvSpPr>
            <p:cNvPr id="21" name="Ellipse 21"/>
            <p:cNvSpPr/>
            <p:nvPr/>
          </p:nvSpPr>
          <p:spPr>
            <a:xfrm>
              <a:off x="828675" y="43910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18080" y="443198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25118" y="44319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050161" y="4456271"/>
              <a:ext cx="230840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服务下一次选择与运营调整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4914900" y="2076450"/>
              <a:ext cx="6743700" cy="3429000"/>
            </a:xfrm>
            <a:prstGeom prst="roundRect">
              <a:avLst>
                <a:gd name="adj" fmla="val 4444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173218" y="2298382"/>
              <a:ext cx="374843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移动端记录：从一餐延伸到连续服务</a:t>
              </a:r>
            </a:p>
          </p:txBody>
        </p:sp>
        <p:pic>
          <p:nvPicPr>
            <p:cNvPr id="27" name="Image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61601" y="2647950"/>
              <a:ext cx="4250297" cy="2571750"/>
            </a:xfrm>
            <a:prstGeom prst="rect">
              <a:avLst/>
            </a:prstGeom>
          </p:spPr>
        </p:pic>
        <p:sp>
          <p:nvSpPr>
            <p:cNvPr id="28" name="TextBox 28"/>
            <p:cNvSpPr txBox="1"/>
            <p:nvPr/>
          </p:nvSpPr>
          <p:spPr>
            <a:xfrm>
              <a:off x="8899576" y="5180171"/>
              <a:ext cx="249956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数据使用范围须经过明确授权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7737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营养信息，要能指导下一次选择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57919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从菜品标签、个人约束到餐次反馈，信息要进入实际选餐。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33400" y="2076450"/>
            <a:ext cx="11125200" cy="3333750"/>
            <a:chOff x="533400" y="2076450"/>
            <a:chExt cx="11125200" cy="3333750"/>
          </a:xfrm>
        </p:grpSpPr>
        <p:sp>
          <p:nvSpPr>
            <p:cNvPr id="7" name="Rectangle 7"/>
            <p:cNvSpPr/>
            <p:nvPr/>
          </p:nvSpPr>
          <p:spPr>
            <a:xfrm>
              <a:off x="533400" y="2076450"/>
              <a:ext cx="4514850" cy="3333750"/>
            </a:xfrm>
            <a:prstGeom prst="roundRect">
              <a:avLst>
                <a:gd name="adj" fmla="val 4571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90194" y="2246948"/>
              <a:ext cx="22248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三层营养信息服务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800100" y="2724150"/>
              <a:ext cx="3981450" cy="647700"/>
            </a:xfrm>
            <a:prstGeom prst="roundRect">
              <a:avLst>
                <a:gd name="adj" fmla="val 2058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793682"/>
              <a:ext cx="18825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第一层｜菜品信息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82218" y="3041332"/>
              <a:ext cx="31264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454B54"/>
                  </a:solidFill>
                  <a:latin typeface="+mn-lt"/>
                  <a:ea typeface="+mn-ea"/>
                  <a:cs typeface="+mn-cs"/>
                </a:rPr>
                <a:t>成分、份量、原料与过敏原提示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00100" y="3524250"/>
              <a:ext cx="3981450" cy="647700"/>
            </a:xfrm>
            <a:prstGeom prst="roundRect">
              <a:avLst>
                <a:gd name="adj" fmla="val 20588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82218" y="3593782"/>
              <a:ext cx="18825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59E95"/>
                  </a:solidFill>
                  <a:latin typeface="+mn-lt"/>
                  <a:ea typeface="+mn-ea"/>
                  <a:cs typeface="+mn-cs"/>
                </a:rPr>
                <a:t>第二层｜个人约束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2218" y="3841432"/>
              <a:ext cx="31264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454B54"/>
                  </a:solidFill>
                  <a:latin typeface="+mn-lt"/>
                  <a:ea typeface="+mn-ea"/>
                  <a:cs typeface="+mn-cs"/>
                </a:rPr>
                <a:t>偏好、自主目标与授权健康信息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00100" y="4324350"/>
              <a:ext cx="3981450" cy="647700"/>
            </a:xfrm>
            <a:prstGeom prst="roundRect">
              <a:avLst>
                <a:gd name="adj" fmla="val 20588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2218" y="4393882"/>
              <a:ext cx="18825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第三层｜餐次反馈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82218" y="4641532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454B54"/>
                  </a:solidFill>
                  <a:latin typeface="+mn-lt"/>
                  <a:ea typeface="+mn-ea"/>
                  <a:cs typeface="+mn-cs"/>
                </a:rPr>
                <a:t>本餐摄入、连续趋势与下一餐提示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5334000" y="2076450"/>
              <a:ext cx="6324600" cy="3333750"/>
            </a:xfrm>
            <a:prstGeom prst="roundRect">
              <a:avLst>
                <a:gd name="adj" fmla="val 4571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592318" y="2279332"/>
              <a:ext cx="398166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营养数据看板：让信息回到选餐与运营</a:t>
              </a:r>
            </a:p>
          </p:txBody>
        </p:sp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35920" y="2667000"/>
              <a:ext cx="4120760" cy="2305050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7943774" y="5084921"/>
              <a:ext cx="345536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数据与菜品为示意，不代表学校实际情况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23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57915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菜品分析，把受欢迎与更健康放在一起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712470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销量、评价、剩余与营养标签共同支持菜单优化，而不是替代厨师判断。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88910" y="2260282"/>
            <a:ext cx="9106472" cy="3865341"/>
            <a:chOff x="1188910" y="2260282"/>
            <a:chExt cx="9106472" cy="3865341"/>
          </a:xfrm>
        </p:grpSpPr>
        <p:sp>
          <p:nvSpPr>
            <p:cNvPr id="7" name="Line 7"/>
            <p:cNvSpPr/>
            <p:nvPr/>
          </p:nvSpPr>
          <p:spPr>
            <a:xfrm>
              <a:off x="2476500" y="5391150"/>
              <a:ext cx="7810500" cy="9525"/>
            </a:xfrm>
            <a:custGeom>
              <a:avLst/>
              <a:gdLst/>
              <a:ahLst/>
              <a:cxnLst/>
              <a:rect l="l" t="t" r="r" b="b"/>
              <a:pathLst>
                <a:path w="7810500" h="9525">
                  <a:moveTo>
                    <a:pt x="0" y="0"/>
                  </a:moveTo>
                  <a:lnTo>
                    <a:pt x="78105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2476500" y="2266950"/>
              <a:ext cx="9525" cy="3124200"/>
            </a:xfrm>
            <a:custGeom>
              <a:avLst/>
              <a:gdLst/>
              <a:ahLst/>
              <a:cxnLst/>
              <a:rect l="l" t="t" r="r" b="b"/>
              <a:pathLst>
                <a:path w="9525" h="3124200">
                  <a:moveTo>
                    <a:pt x="0" y="312420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201321" y="5574982"/>
              <a:ext cx="109406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更受欢迎 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88910" y="226028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更适配营养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476500" y="2266950"/>
              <a:ext cx="3905250" cy="1562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6381750" y="2266950"/>
              <a:ext cx="3905250" cy="1562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2476500" y="3829050"/>
              <a:ext cx="3905250" cy="1562100"/>
            </a:xfrm>
            <a:prstGeom prst="rect">
              <a:avLst/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381750" y="3829050"/>
              <a:ext cx="3905250" cy="1562100"/>
            </a:xfrm>
            <a:prstGeom prst="rect">
              <a:avLst/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867950" y="274224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值得培养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643312" y="31556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优化口味与呈现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773200" y="274224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核心保留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548562" y="31556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稳定供应与质量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867950" y="430434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谨慎调整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643312" y="47177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检查份量与成本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773200" y="430434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重点改造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548562" y="47177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优化配方与结构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309979" y="5846921"/>
              <a:ext cx="414354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判断依据：销量 · 评价 · 剩余 · 退单 · 营养标签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24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4345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从个人反馈，回到下一轮菜单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2362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营养服务的价值，在于形成持续改进，而不是生成一次性报告。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809750" y="1562100"/>
            <a:ext cx="8572500" cy="4743450"/>
            <a:chOff x="1809750" y="1562100"/>
            <a:chExt cx="8572500" cy="4743450"/>
          </a:xfrm>
        </p:grpSpPr>
        <p:sp>
          <p:nvSpPr>
            <p:cNvPr id="7" name="Ellipse 7"/>
            <p:cNvSpPr/>
            <p:nvPr/>
          </p:nvSpPr>
          <p:spPr>
            <a:xfrm>
              <a:off x="5143500" y="2990850"/>
              <a:ext cx="1905000" cy="1905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534825" y="363759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持续改进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310188" y="40319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授权与隐私边界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2133600" y="1847850"/>
              <a:ext cx="1638300" cy="16383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391575" y="239934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个人反馈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467610" y="2798921"/>
              <a:ext cx="97028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选择与摄入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8420100" y="1847850"/>
              <a:ext cx="1638300" cy="1638300"/>
            </a:xfrm>
            <a:prstGeom prst="ellipse">
              <a:avLst/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678075" y="239934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群体趋势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49690" y="2798921"/>
              <a:ext cx="7791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匿名汇总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8420100" y="4400550"/>
              <a:ext cx="1638300" cy="163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678075" y="495204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菜单优化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754110" y="5351621"/>
              <a:ext cx="97028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结构与供给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2133600" y="4400550"/>
              <a:ext cx="1638300" cy="1638300"/>
            </a:xfrm>
            <a:prstGeom prst="ellipse">
              <a:avLst/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391575" y="495204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采购建议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67610" y="5351621"/>
              <a:ext cx="97028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计划与审核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3638550" y="1562100"/>
              <a:ext cx="4914900" cy="819150"/>
            </a:xfrm>
            <a:custGeom>
              <a:avLst/>
              <a:gdLst/>
              <a:ahLst/>
              <a:cxnLst/>
              <a:rect l="l" t="t" r="r" b="b"/>
              <a:pathLst>
                <a:path w="4914900" h="819150">
                  <a:moveTo>
                    <a:pt x="0" y="819150"/>
                  </a:moveTo>
                  <a:cubicBezTo>
                    <a:pt x="1695450" y="0"/>
                    <a:pt x="3219450" y="0"/>
                    <a:pt x="4914900" y="819150"/>
                  </a:cubicBez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9715500" y="3486150"/>
              <a:ext cx="666750" cy="1390650"/>
            </a:xfrm>
            <a:custGeom>
              <a:avLst/>
              <a:gdLst/>
              <a:ahLst/>
              <a:cxnLst/>
              <a:rect l="l" t="t" r="r" b="b"/>
              <a:pathLst>
                <a:path w="666750" h="1390650">
                  <a:moveTo>
                    <a:pt x="0" y="0"/>
                  </a:moveTo>
                  <a:cubicBezTo>
                    <a:pt x="666750" y="514350"/>
                    <a:pt x="666750" y="990600"/>
                    <a:pt x="0" y="1390650"/>
                  </a:cubicBez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638550" y="5505450"/>
              <a:ext cx="4914900" cy="800100"/>
            </a:xfrm>
            <a:custGeom>
              <a:avLst/>
              <a:gdLst/>
              <a:ahLst/>
              <a:cxnLst/>
              <a:rect l="l" t="t" r="r" b="b"/>
              <a:pathLst>
                <a:path w="4914900" h="800100">
                  <a:moveTo>
                    <a:pt x="4914900" y="0"/>
                  </a:moveTo>
                  <a:cubicBezTo>
                    <a:pt x="3219450" y="800100"/>
                    <a:pt x="1695450" y="800100"/>
                    <a:pt x="0" y="0"/>
                  </a:cubicBez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1809750" y="3181350"/>
              <a:ext cx="666750" cy="1219200"/>
            </a:xfrm>
            <a:custGeom>
              <a:avLst/>
              <a:gdLst/>
              <a:ahLst/>
              <a:cxnLst/>
              <a:rect l="l" t="t" r="r" b="b"/>
              <a:pathLst>
                <a:path w="666750" h="1219200">
                  <a:moveTo>
                    <a:pt x="666750" y="1219200"/>
                  </a:moveTo>
                  <a:cubicBezTo>
                    <a:pt x="0" y="819150"/>
                    <a:pt x="0" y="342900"/>
                    <a:pt x="666750" y="0"/>
                  </a:cubicBez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5943600" y="0"/>
            <a:ext cx="62484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-171450" y="517065"/>
            <a:ext cx="5791200" cy="5785770"/>
            <a:chOff x="-171450" y="517065"/>
            <a:chExt cx="5791200" cy="5785770"/>
          </a:xfrm>
        </p:grpSpPr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71450" y="517065"/>
              <a:ext cx="5791200" cy="5785770"/>
            </a:xfrm>
            <a:prstGeom prst="rect">
              <a:avLst/>
            </a:prstGeom>
          </p:spPr>
        </p:pic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rcRect l="22072" t="0" r="22071" b="0"/>
            <a:stretch>
              <a:fillRect/>
            </a:stretch>
          </p:blipFill>
          <p:spPr>
            <a:xfrm>
              <a:off x="1238250" y="1943100"/>
              <a:ext cx="2971800" cy="2971800"/>
            </a:xfrm>
            <a:prstGeom prst="ellipse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>
            <a:off x="6289548" y="1079182"/>
            <a:ext cx="5221605" cy="5159407"/>
            <a:chOff x="6289548" y="1079182"/>
            <a:chExt cx="5221605" cy="5159407"/>
          </a:xfrm>
        </p:grpSpPr>
        <p:sp>
          <p:nvSpPr>
            <p:cNvPr id="6" name="TextBox 6"/>
            <p:cNvSpPr txBox="1"/>
            <p:nvPr/>
          </p:nvSpPr>
          <p:spPr>
            <a:xfrm>
              <a:off x="6297168" y="1079182"/>
              <a:ext cx="383644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04 · PROCUREMENT &amp; OPERATIONS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975931" y="1471612"/>
              <a:ext cx="1787319" cy="21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1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289548" y="3012758"/>
              <a:ext cx="359404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智慧采购管理系统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294120" y="3643312"/>
              <a:ext cx="32032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让需求、货与钱对得上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297168" y="4222432"/>
              <a:ext cx="445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从需求计划到采购、验收、库存与财务核验，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97168" y="4527232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形成连续证据链。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6305550" y="5105400"/>
              <a:ext cx="5200650" cy="9525"/>
            </a:xfrm>
            <a:custGeom>
              <a:avLst/>
              <a:gdLst/>
              <a:ahLst/>
              <a:cxnLst/>
              <a:rect l="l" t="t" r="r" b="b"/>
              <a:pathLst>
                <a:path w="5200650" h="9525">
                  <a:moveTo>
                    <a:pt x="0" y="0"/>
                  </a:moveTo>
                  <a:lnTo>
                    <a:pt x="5200650" y="0"/>
                  </a:ln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297168" y="5384482"/>
              <a:ext cx="36201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有计划 · 有凭证 · 有库存 · 有对账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356127" y="60478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26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37560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从需求信号，到采购计划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490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多源信号辅助判断，系统给建议，责任人做审核。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33400" y="2076450"/>
            <a:ext cx="11125200" cy="3429000"/>
            <a:chOff x="533400" y="2076450"/>
            <a:chExt cx="11125200" cy="3429000"/>
          </a:xfrm>
        </p:grpSpPr>
        <p:sp>
          <p:nvSpPr>
            <p:cNvPr id="7" name="Rectangle 7"/>
            <p:cNvSpPr/>
            <p:nvPr/>
          </p:nvSpPr>
          <p:spPr>
            <a:xfrm>
              <a:off x="533400" y="2076450"/>
              <a:ext cx="4095750" cy="3429000"/>
            </a:xfrm>
            <a:prstGeom prst="roundRect">
              <a:avLst>
                <a:gd name="adj" fmla="val 4444"/>
              </a:avLst>
            </a:prstGeom>
            <a:solidFill>
              <a:schemeClr val="lt2"/>
            </a:solidFill>
            <a:ln w="14288">
              <a:solidFill>
                <a:schemeClr val="accent4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90194" y="2265998"/>
              <a:ext cx="22248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需求信号进入计划</a:t>
              </a:r>
            </a:p>
          </p:txBody>
        </p:sp>
        <p:sp>
          <p:nvSpPr>
            <p:cNvPr id="9" name="Ellipse 9"/>
            <p:cNvSpPr/>
            <p:nvPr/>
          </p:nvSpPr>
          <p:spPr>
            <a:xfrm>
              <a:off x="895350" y="2838450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92911" y="2817971"/>
              <a:ext cx="141950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历史消费与预约</a:t>
              </a:r>
            </a:p>
          </p:txBody>
        </p:sp>
        <p:sp>
          <p:nvSpPr>
            <p:cNvPr id="11" name="Ellipse 11"/>
            <p:cNvSpPr/>
            <p:nvPr/>
          </p:nvSpPr>
          <p:spPr>
            <a:xfrm>
              <a:off x="895350" y="3314700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92911" y="3294221"/>
              <a:ext cx="141950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当前库存与效期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895350" y="3790950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92911" y="3770471"/>
              <a:ext cx="162022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校历、餐次与退单</a:t>
              </a:r>
            </a:p>
          </p:txBody>
        </p:sp>
        <p:sp>
          <p:nvSpPr>
            <p:cNvPr id="15" name="Ellipse 15"/>
            <p:cNvSpPr/>
            <p:nvPr/>
          </p:nvSpPr>
          <p:spPr>
            <a:xfrm>
              <a:off x="895350" y="4267200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92911" y="4246721"/>
              <a:ext cx="182094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安全库存与供应周期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800100" y="4838700"/>
              <a:ext cx="3562350" cy="457200"/>
            </a:xfrm>
            <a:prstGeom prst="roundRect">
              <a:avLst>
                <a:gd name="adj" fmla="val 25000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40289" y="4955858"/>
              <a:ext cx="328197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系统给建议，责任人审核后生效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4914900" y="2076450"/>
              <a:ext cx="6743700" cy="3429000"/>
            </a:xfrm>
            <a:prstGeom prst="roundRect">
              <a:avLst>
                <a:gd name="adj" fmla="val 4444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173218" y="2298382"/>
              <a:ext cx="35152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软件端：汇总、分析、审批与追溯</a:t>
              </a:r>
            </a:p>
          </p:txBody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42646" y="2686050"/>
              <a:ext cx="2907257" cy="2381250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8708415" y="5161121"/>
              <a:ext cx="269072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界面示意，以项目实际模块为准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27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0952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验收现场，形成第一手证据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0140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数量、质量、批次、影像与责任人，要绑定在同一条记录上。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33400" y="2076450"/>
            <a:ext cx="11125200" cy="3429000"/>
            <a:chOff x="533400" y="2076450"/>
            <a:chExt cx="11125200" cy="3429000"/>
          </a:xfrm>
        </p:grpSpPr>
        <p:sp>
          <p:nvSpPr>
            <p:cNvPr id="7" name="Rectangle 7"/>
            <p:cNvSpPr/>
            <p:nvPr/>
          </p:nvSpPr>
          <p:spPr>
            <a:xfrm>
              <a:off x="533400" y="2076450"/>
              <a:ext cx="7239000" cy="3429000"/>
            </a:xfrm>
            <a:prstGeom prst="roundRect">
              <a:avLst>
                <a:gd name="adj" fmla="val 4444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90956" y="2263140"/>
              <a:ext cx="2817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五步形成同一条验收记录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800100" y="2800350"/>
              <a:ext cx="6705600" cy="400050"/>
            </a:xfrm>
            <a:prstGeom prst="roundRect">
              <a:avLst>
                <a:gd name="adj" fmla="val 2857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3361" y="2913221"/>
              <a:ext cx="23526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35811" y="2913221"/>
              <a:ext cx="41591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到货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774061" y="2913221"/>
              <a:ext cx="116144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订单与供应商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00100" y="3295650"/>
              <a:ext cx="6705600" cy="400050"/>
            </a:xfrm>
            <a:prstGeom prst="roundRect">
              <a:avLst>
                <a:gd name="adj" fmla="val 28571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3361" y="3408521"/>
              <a:ext cx="23526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35811" y="3408521"/>
              <a:ext cx="41591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称重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774061" y="3408521"/>
              <a:ext cx="97028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数量与偏差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800100" y="3790950"/>
              <a:ext cx="6705600" cy="400050"/>
            </a:xfrm>
            <a:prstGeom prst="roundRect">
              <a:avLst>
                <a:gd name="adj" fmla="val 2857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3361" y="3903821"/>
              <a:ext cx="23526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35811" y="3903821"/>
              <a:ext cx="41591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检验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774061" y="3903821"/>
              <a:ext cx="154376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感官、快检与证照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00100" y="4286250"/>
              <a:ext cx="6705600" cy="400050"/>
            </a:xfrm>
            <a:prstGeom prst="roundRect">
              <a:avLst>
                <a:gd name="adj" fmla="val 28571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3361" y="4399121"/>
              <a:ext cx="23526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535811" y="4399121"/>
              <a:ext cx="41591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凭证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774061" y="4399121"/>
              <a:ext cx="154376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照片、票据与签名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800100" y="4781550"/>
              <a:ext cx="6705600" cy="400050"/>
            </a:xfrm>
            <a:prstGeom prst="roundRect">
              <a:avLst>
                <a:gd name="adj" fmla="val 2857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3361" y="4894421"/>
              <a:ext cx="23526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535811" y="4894421"/>
              <a:ext cx="41591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入库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774061" y="4894421"/>
              <a:ext cx="116144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批次与责任人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8058150" y="2076450"/>
              <a:ext cx="3600450" cy="3429000"/>
            </a:xfrm>
            <a:prstGeom prst="roundRect">
              <a:avLst>
                <a:gd name="adj" fmla="val 4444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316468" y="2279332"/>
              <a:ext cx="14161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现场设备示意</a:t>
              </a:r>
            </a:p>
          </p:txBody>
        </p:sp>
        <p:pic>
          <p:nvPicPr>
            <p:cNvPr id="31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31697" y="2647950"/>
              <a:ext cx="1891455" cy="2228850"/>
            </a:xfrm>
            <a:prstGeom prst="rect">
              <a:avLst/>
            </a:prstGeom>
          </p:spPr>
        </p:pic>
        <p:sp>
          <p:nvSpPr>
            <p:cNvPr id="32" name="TextBox 32"/>
            <p:cNvSpPr txBox="1"/>
            <p:nvPr/>
          </p:nvSpPr>
          <p:spPr>
            <a:xfrm>
              <a:off x="9473057" y="5084921"/>
              <a:ext cx="192608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型号与接口按项目配置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28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51130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库存不是余额，是持续变化的状态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556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批次、效期、领用、盘点与损耗连续记录，库存才可信。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924050" y="1562100"/>
            <a:ext cx="8343900" cy="4514850"/>
            <a:chOff x="1924050" y="1562100"/>
            <a:chExt cx="8343900" cy="4514850"/>
          </a:xfrm>
        </p:grpSpPr>
        <p:sp>
          <p:nvSpPr>
            <p:cNvPr id="7" name="Ellipse 7"/>
            <p:cNvSpPr/>
            <p:nvPr/>
          </p:nvSpPr>
          <p:spPr>
            <a:xfrm>
              <a:off x="5029200" y="2914650"/>
              <a:ext cx="2133600" cy="2133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259191" y="3675698"/>
              <a:ext cx="16736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实时库存状态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165808" y="4070032"/>
              <a:ext cx="18603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数量 + 批次 + 效期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5391150" y="1562100"/>
              <a:ext cx="1409700" cy="1409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5854389" y="21650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入库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8858250" y="2438400"/>
              <a:ext cx="1409700" cy="1409700"/>
            </a:xfrm>
            <a:prstGeom prst="ellipse">
              <a:avLst/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321489" y="30413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领用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7562850" y="4667250"/>
              <a:ext cx="1409700" cy="1409700"/>
            </a:xfrm>
            <a:prstGeom prst="ellipse">
              <a:avLst/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026089" y="52701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损耗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3219450" y="4667250"/>
              <a:ext cx="1409700" cy="14097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3682689" y="52701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盘点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1924050" y="2438400"/>
              <a:ext cx="1409700" cy="1409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387289" y="30413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效期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6743700" y="2400300"/>
              <a:ext cx="2286000" cy="514350"/>
            </a:xfrm>
            <a:custGeom>
              <a:avLst/>
              <a:gdLst/>
              <a:ahLst/>
              <a:cxnLst/>
              <a:rect l="l" t="t" r="r" b="b"/>
              <a:pathLst>
                <a:path w="2286000" h="514350">
                  <a:moveTo>
                    <a:pt x="0" y="0"/>
                  </a:moveTo>
                  <a:cubicBezTo>
                    <a:pt x="1257300" y="76200"/>
                    <a:pt x="1962150" y="266700"/>
                    <a:pt x="2286000" y="514350"/>
                  </a:cubicBez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801100" y="3848100"/>
              <a:ext cx="914400" cy="1333500"/>
            </a:xfrm>
            <a:custGeom>
              <a:avLst/>
              <a:gdLst/>
              <a:ahLst/>
              <a:cxnLst/>
              <a:rect l="l" t="t" r="r" b="b"/>
              <a:pathLst>
                <a:path w="914400" h="1333500">
                  <a:moveTo>
                    <a:pt x="914400" y="0"/>
                  </a:moveTo>
                  <a:cubicBezTo>
                    <a:pt x="723900" y="704850"/>
                    <a:pt x="266700" y="1162050"/>
                    <a:pt x="0" y="1333500"/>
                  </a:cubicBez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4552950" y="5638800"/>
              <a:ext cx="3028950" cy="342900"/>
            </a:xfrm>
            <a:custGeom>
              <a:avLst/>
              <a:gdLst/>
              <a:ahLst/>
              <a:cxnLst/>
              <a:rect l="l" t="t" r="r" b="b"/>
              <a:pathLst>
                <a:path w="3028950" h="342900">
                  <a:moveTo>
                    <a:pt x="3028950" y="0"/>
                  </a:moveTo>
                  <a:cubicBezTo>
                    <a:pt x="1847850" y="342900"/>
                    <a:pt x="609600" y="323850"/>
                    <a:pt x="0" y="0"/>
                  </a:cubicBez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2571750" y="3848100"/>
              <a:ext cx="819150" cy="1104900"/>
            </a:xfrm>
            <a:custGeom>
              <a:avLst/>
              <a:gdLst/>
              <a:ahLst/>
              <a:cxnLst/>
              <a:rect l="l" t="t" r="r" b="b"/>
              <a:pathLst>
                <a:path w="819150" h="1104900">
                  <a:moveTo>
                    <a:pt x="819150" y="1104900"/>
                  </a:moveTo>
                  <a:cubicBezTo>
                    <a:pt x="247650" y="666750"/>
                    <a:pt x="0" y="133350"/>
                    <a:pt x="0" y="0"/>
                  </a:cubicBez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2933700" y="2057400"/>
              <a:ext cx="2514600" cy="552450"/>
            </a:xfrm>
            <a:custGeom>
              <a:avLst/>
              <a:gdLst/>
              <a:ahLst/>
              <a:cxnLst/>
              <a:rect l="l" t="t" r="r" b="b"/>
              <a:pathLst>
                <a:path w="2514600" h="552450">
                  <a:moveTo>
                    <a:pt x="0" y="552450"/>
                  </a:moveTo>
                  <a:cubicBezTo>
                    <a:pt x="914400" y="95250"/>
                    <a:pt x="2076450" y="0"/>
                    <a:pt x="2514600" y="95250"/>
                  </a:cubicBez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29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4345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供应商管理，从准入走到履约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6804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资质只是起点，价格、到货、质量、异常与整改共同决定后续合作。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81000" y="2546032"/>
            <a:ext cx="10962647" cy="2865883"/>
            <a:chOff x="581000" y="2546032"/>
            <a:chExt cx="10962647" cy="2865883"/>
          </a:xfrm>
        </p:grpSpPr>
        <p:sp>
          <p:nvSpPr>
            <p:cNvPr id="7" name="Line 7"/>
            <p:cNvSpPr/>
            <p:nvPr/>
          </p:nvSpPr>
          <p:spPr>
            <a:xfrm>
              <a:off x="1257300" y="3619500"/>
              <a:ext cx="9677400" cy="9525"/>
            </a:xfrm>
            <a:custGeom>
              <a:avLst/>
              <a:gdLst/>
              <a:ahLst/>
              <a:cxnLst/>
              <a:rect l="l" t="t" r="r" b="b"/>
              <a:pathLst>
                <a:path w="9677400" h="9525">
                  <a:moveTo>
                    <a:pt x="0" y="0"/>
                  </a:moveTo>
                  <a:lnTo>
                    <a:pt x="9677400" y="0"/>
                  </a:lnTo>
                </a:path>
              </a:pathLst>
            </a:custGeom>
            <a:noFill/>
            <a:ln w="76200">
              <a:solidFill>
                <a:schemeClr val="accent4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742950" y="3105150"/>
              <a:ext cx="1028700" cy="1028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3162300" y="3105150"/>
              <a:ext cx="1028700" cy="1028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5581650" y="3105150"/>
              <a:ext cx="1028700" cy="1028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8001000" y="3105150"/>
              <a:ext cx="1028700" cy="1028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0420350" y="3105150"/>
              <a:ext cx="1028700" cy="1028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15689" y="25460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准入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435039" y="25460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询采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854389" y="25460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履约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73739" y="25460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评价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25753" y="2546032"/>
              <a:ext cx="12178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续约 / 退出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81000" y="4303871"/>
              <a:ext cx="135260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资质与证照效期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191510" y="4303871"/>
              <a:ext cx="97028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报价与规则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610860" y="4303871"/>
              <a:ext cx="97028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到货与质量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030210" y="4303871"/>
              <a:ext cx="97028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异常与整改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449560" y="4303871"/>
              <a:ext cx="97028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制度化决策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3067050" y="4972050"/>
              <a:ext cx="6057900" cy="4381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105170" y="5089208"/>
              <a:ext cx="398166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每一次履约，都成为下一次合作的依据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30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4345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多商户经营，也要有统一规则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6804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餐线与档口可不同，校级的合同、交易、分账与评价规则保持一致。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09600" y="2019300"/>
            <a:ext cx="10972800" cy="3782473"/>
            <a:chOff x="609600" y="2019300"/>
            <a:chExt cx="10972800" cy="3782473"/>
          </a:xfrm>
        </p:grpSpPr>
        <p:sp>
          <p:nvSpPr>
            <p:cNvPr id="7" name="Rectangle 7"/>
            <p:cNvSpPr/>
            <p:nvPr/>
          </p:nvSpPr>
          <p:spPr>
            <a:xfrm>
              <a:off x="609600" y="2019300"/>
              <a:ext cx="10972800" cy="723900"/>
            </a:xfrm>
            <a:prstGeom prst="roundRect">
              <a:avLst>
                <a:gd name="adj" fmla="val 21053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259191" y="2265998"/>
              <a:ext cx="16736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学校统一规则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609600" y="3048000"/>
              <a:ext cx="1981200" cy="2076450"/>
              <a:chOff x="609600" y="3048000"/>
              <a:chExt cx="1981200" cy="2076450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609600" y="3048000"/>
                <a:ext cx="1981200" cy="2076450"/>
              </a:xfrm>
              <a:prstGeom prst="roundRect">
                <a:avLst>
                  <a:gd name="adj" fmla="val 8654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829818" y="3288982"/>
                <a:ext cx="4832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准入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829818" y="3746182"/>
                <a:ext cx="116069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资质 · 合同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829818" y="4108132"/>
                <a:ext cx="116069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档口 · 权限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857500" y="3048000"/>
              <a:ext cx="1981200" cy="2076450"/>
              <a:chOff x="2857500" y="3048000"/>
              <a:chExt cx="1981200" cy="20764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2857500" y="3048000"/>
                <a:ext cx="1981200" cy="2076450"/>
              </a:xfrm>
              <a:prstGeom prst="roundRect">
                <a:avLst>
                  <a:gd name="adj" fmla="val 8654"/>
                </a:avLst>
              </a:prstGeom>
              <a:solidFill>
                <a:srgbClr val="FFFFFF"/>
              </a:solidFill>
              <a:ln w="9525">
                <a:solidFill>
                  <a:schemeClr val="accent4"/>
                </a:solidFill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077718" y="3288982"/>
                <a:ext cx="4832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经营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3077718" y="3746182"/>
                <a:ext cx="116069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商品 · 价格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077718" y="4108132"/>
                <a:ext cx="116069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订单 · 服务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5105400" y="3048000"/>
              <a:ext cx="1981200" cy="2076450"/>
              <a:chOff x="5105400" y="3048000"/>
              <a:chExt cx="1981200" cy="20764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5105400" y="3048000"/>
                <a:ext cx="1981200" cy="2076450"/>
              </a:xfrm>
              <a:prstGeom prst="roundRect">
                <a:avLst>
                  <a:gd name="adj" fmla="val 8654"/>
                </a:avLst>
              </a:prstGeom>
              <a:solidFill>
                <a:srgbClr val="EDF9F7"/>
              </a:solidFill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5325618" y="3288982"/>
                <a:ext cx="4832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rPr>
                  <a:t>结算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5325618" y="3746182"/>
                <a:ext cx="116069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分账 · 抽成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5325618" y="4108132"/>
                <a:ext cx="116069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对账 · 票据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353300" y="3048000"/>
              <a:ext cx="1981200" cy="2076450"/>
              <a:chOff x="7353300" y="3048000"/>
              <a:chExt cx="1981200" cy="207645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7353300" y="3048000"/>
                <a:ext cx="1981200" cy="2076450"/>
              </a:xfrm>
              <a:prstGeom prst="roundRect">
                <a:avLst>
                  <a:gd name="adj" fmla="val 8654"/>
                </a:avLst>
              </a:prstGeom>
              <a:solidFill>
                <a:srgbClr val="FFF4D8"/>
              </a:solidFill>
              <a:ln>
                <a:noFill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7573518" y="3288982"/>
                <a:ext cx="4832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rgbClr val="A45A00"/>
                    </a:solidFill>
                    <a:latin typeface="+mn-lt"/>
                    <a:ea typeface="+mn-ea"/>
                    <a:cs typeface="+mn-cs"/>
                  </a:rPr>
                  <a:t>评价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573518" y="3746182"/>
                <a:ext cx="138282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履约 · 满意度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573518" y="4108132"/>
                <a:ext cx="116069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食安 · 整改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9601200" y="3048000"/>
              <a:ext cx="1981200" cy="2076450"/>
              <a:chOff x="9601200" y="3048000"/>
              <a:chExt cx="1981200" cy="20764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9601200" y="3048000"/>
                <a:ext cx="1981200" cy="2076450"/>
              </a:xfrm>
              <a:prstGeom prst="roundRect">
                <a:avLst>
                  <a:gd name="adj" fmla="val 8654"/>
                </a:avLst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9821418" y="3288982"/>
                <a:ext cx="4832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退出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9821418" y="3746182"/>
                <a:ext cx="116069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到期 · 违约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9821418" y="4108132"/>
                <a:ext cx="116069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交接 · 留档</a:t>
                </a:r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3794836" y="5523071"/>
              <a:ext cx="460232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租赁、抽成、服务费与结算周期，以校方实际合同为准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31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4345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经营分析，回答五个管理问题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2362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大屏是决策入口，不是展示终点；每个问题都要能下钻到凭证。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33400" y="1981200"/>
            <a:ext cx="11125200" cy="3714750"/>
            <a:chOff x="533400" y="1981200"/>
            <a:chExt cx="11125200" cy="3714750"/>
          </a:xfrm>
        </p:grpSpPr>
        <p:sp>
          <p:nvSpPr>
            <p:cNvPr id="7" name="Rectangle 7"/>
            <p:cNvSpPr/>
            <p:nvPr/>
          </p:nvSpPr>
          <p:spPr>
            <a:xfrm>
              <a:off x="533400" y="1981200"/>
              <a:ext cx="4248150" cy="3714750"/>
            </a:xfrm>
            <a:prstGeom prst="roundRect">
              <a:avLst>
                <a:gd name="adj" fmla="val 4103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90956" y="2167890"/>
              <a:ext cx="25626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管理看板要回答的问题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800100" y="2628900"/>
              <a:ext cx="3714750" cy="400050"/>
            </a:xfrm>
            <a:prstGeom prst="roundRect">
              <a:avLst>
                <a:gd name="adj" fmla="val 2619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02411" y="2741771"/>
              <a:ext cx="23526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34668" y="2717482"/>
              <a:ext cx="16493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补贴是否准确？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00100" y="3152775"/>
              <a:ext cx="3714750" cy="400050"/>
            </a:xfrm>
            <a:prstGeom prst="roundRect">
              <a:avLst>
                <a:gd name="adj" fmla="val 2619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02411" y="3265646"/>
              <a:ext cx="23526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34668" y="3241358"/>
              <a:ext cx="16493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消费是否变化？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00100" y="3676650"/>
              <a:ext cx="3714750" cy="400050"/>
            </a:xfrm>
            <a:prstGeom prst="roundRect">
              <a:avLst>
                <a:gd name="adj" fmla="val 2619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02411" y="3789521"/>
              <a:ext cx="23526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34668" y="3765232"/>
              <a:ext cx="16493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采购是否合理？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00100" y="4200525"/>
              <a:ext cx="3714750" cy="400050"/>
            </a:xfrm>
            <a:prstGeom prst="roundRect">
              <a:avLst>
                <a:gd name="adj" fmla="val 26190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02411" y="4313396"/>
              <a:ext cx="23526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34668" y="4289108"/>
              <a:ext cx="16493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库存是否健康？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00100" y="4724400"/>
              <a:ext cx="3714750" cy="400050"/>
            </a:xfrm>
            <a:prstGeom prst="roundRect">
              <a:avLst>
                <a:gd name="adj" fmla="val 26190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02411" y="4837271"/>
              <a:ext cx="23526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534668" y="4812982"/>
              <a:ext cx="16493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商户是否履约？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5067300" y="1981200"/>
              <a:ext cx="6591300" cy="3714750"/>
            </a:xfrm>
            <a:prstGeom prst="roundRect">
              <a:avLst>
                <a:gd name="adj" fmla="val 4103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325618" y="2184082"/>
              <a:ext cx="30487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经营分析：从问题下钻到证据</a:t>
              </a:r>
            </a:p>
          </p:txBody>
        </p:sp>
        <p:pic>
          <p:nvPicPr>
            <p:cNvPr id="26" name="Imag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96067" y="2571750"/>
              <a:ext cx="4733765" cy="2647950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8326095" y="5370671"/>
              <a:ext cx="307304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示意数据，不代表学校实际经营结果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5943600" y="0"/>
            <a:ext cx="62484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-171450" y="517065"/>
            <a:ext cx="5791200" cy="5785770"/>
            <a:chOff x="-171450" y="517065"/>
            <a:chExt cx="5791200" cy="5785770"/>
          </a:xfrm>
        </p:grpSpPr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71450" y="517065"/>
              <a:ext cx="5791200" cy="5785770"/>
            </a:xfrm>
            <a:prstGeom prst="rect">
              <a:avLst/>
            </a:prstGeom>
          </p:spPr>
        </p:pic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rcRect l="16666" t="0" r="16667" b="0"/>
            <a:stretch>
              <a:fillRect/>
            </a:stretch>
          </p:blipFill>
          <p:spPr>
            <a:xfrm>
              <a:off x="1238250" y="1943100"/>
              <a:ext cx="2971800" cy="2971800"/>
            </a:xfrm>
            <a:prstGeom prst="ellipse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>
            <a:off x="6289548" y="1079182"/>
            <a:ext cx="5221605" cy="5159407"/>
            <a:chOff x="6289548" y="1079182"/>
            <a:chExt cx="5221605" cy="5159407"/>
          </a:xfrm>
        </p:grpSpPr>
        <p:sp>
          <p:nvSpPr>
            <p:cNvPr id="6" name="TextBox 6"/>
            <p:cNvSpPr txBox="1"/>
            <p:nvPr/>
          </p:nvSpPr>
          <p:spPr>
            <a:xfrm>
              <a:off x="6297168" y="1079182"/>
              <a:ext cx="340518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05 · FOOD SAFETY &amp; DELIVERY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975931" y="1471612"/>
              <a:ext cx="1787319" cy="2162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1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289548" y="3012758"/>
              <a:ext cx="359404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智慧食安监管系统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294120" y="3643312"/>
              <a:ext cx="32032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把风险变成可闭环事件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297168" y="4222432"/>
              <a:ext cx="37928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不是摄像头或台账，而是发现、派发、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97168" y="452723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整改、复核与留痕。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6305550" y="5105400"/>
              <a:ext cx="5200650" cy="9525"/>
            </a:xfrm>
            <a:custGeom>
              <a:avLst/>
              <a:gdLst/>
              <a:ahLst/>
              <a:cxnLst/>
              <a:rect l="l" t="t" r="r" b="b"/>
              <a:pathLst>
                <a:path w="5200650" h="9525">
                  <a:moveTo>
                    <a:pt x="0" y="0"/>
                  </a:moveTo>
                  <a:lnTo>
                    <a:pt x="5200650" y="0"/>
                  </a:ln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297168" y="5384482"/>
              <a:ext cx="36201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看得见 · 叫得动 · 关得上 · 查得到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356127" y="60478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33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37560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六道关口，覆盖日常食安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57919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从人员、原料到后厨环境，多种证据共同形成日常控制面。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33400" y="2019300"/>
            <a:ext cx="11125200" cy="3714750"/>
            <a:chOff x="533400" y="2019300"/>
            <a:chExt cx="11125200" cy="3714750"/>
          </a:xfrm>
        </p:grpSpPr>
        <p:sp>
          <p:nvSpPr>
            <p:cNvPr id="7" name="Rectangle 7"/>
            <p:cNvSpPr/>
            <p:nvPr/>
          </p:nvSpPr>
          <p:spPr>
            <a:xfrm>
              <a:off x="533400" y="2019300"/>
              <a:ext cx="6324600" cy="3714750"/>
            </a:xfrm>
            <a:prstGeom prst="roundRect">
              <a:avLst>
                <a:gd name="adj" fmla="val 4103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90194" y="2189798"/>
              <a:ext cx="22248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六道日常食安关口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800100" y="2686050"/>
              <a:ext cx="2686050" cy="685800"/>
            </a:xfrm>
            <a:prstGeom prst="roundRect">
              <a:avLst>
                <a:gd name="adj" fmla="val 1944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63168" y="2774632"/>
              <a:ext cx="12762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 人员晨检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64311" y="3046571"/>
              <a:ext cx="135260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状态与异常处置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3714750" y="2686050"/>
              <a:ext cx="2686050" cy="685800"/>
            </a:xfrm>
            <a:prstGeom prst="roundRect">
              <a:avLst>
                <a:gd name="adj" fmla="val 19444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877818" y="2774632"/>
              <a:ext cx="12762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 原料验收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78961" y="3046571"/>
              <a:ext cx="154376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批次、数量与凭证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00100" y="3562350"/>
              <a:ext cx="2686050" cy="685800"/>
            </a:xfrm>
            <a:prstGeom prst="roundRect">
              <a:avLst>
                <a:gd name="adj" fmla="val 19444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63168" y="3650932"/>
              <a:ext cx="12762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 快速检测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64311" y="3922871"/>
              <a:ext cx="154376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结果、设备与人员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3714750" y="3562350"/>
              <a:ext cx="2686050" cy="685800"/>
            </a:xfrm>
            <a:prstGeom prst="roundRect">
              <a:avLst>
                <a:gd name="adj" fmla="val 1944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877818" y="3650932"/>
              <a:ext cx="12762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 留样管理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878961" y="3922871"/>
              <a:ext cx="154376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菜品、时间与责任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00100" y="4438650"/>
              <a:ext cx="2686050" cy="685800"/>
            </a:xfrm>
            <a:prstGeom prst="roundRect">
              <a:avLst>
                <a:gd name="adj" fmla="val 19444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63168" y="4527232"/>
              <a:ext cx="12762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05 后厨视频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64311" y="4799171"/>
              <a:ext cx="173492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明厨亮灶与辅助告警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3714750" y="4438650"/>
              <a:ext cx="2686050" cy="685800"/>
            </a:xfrm>
            <a:prstGeom prst="roundRect">
              <a:avLst>
                <a:gd name="adj" fmla="val 19444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3877818" y="4527232"/>
              <a:ext cx="12762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06 环境记录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878961" y="4799171"/>
              <a:ext cx="211724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温湿度、消毒与设施状态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7124700" y="2019300"/>
              <a:ext cx="4533900" cy="3714750"/>
            </a:xfrm>
            <a:prstGeom prst="roundRect">
              <a:avLst>
                <a:gd name="adj" fmla="val 4103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383018" y="2222182"/>
              <a:ext cx="211582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食安后台与现场设备</a:t>
              </a:r>
            </a:p>
          </p:txBody>
        </p:sp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11413" y="2571750"/>
              <a:ext cx="2360475" cy="1952625"/>
            </a:xfrm>
            <a:prstGeom prst="rect">
              <a:avLst/>
            </a:prstGeom>
          </p:spPr>
        </p:pic>
        <p:pic>
          <p:nvPicPr>
            <p:cNvPr id="30" name="Imag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81925" y="4572000"/>
              <a:ext cx="952500" cy="952500"/>
            </a:xfrm>
            <a:prstGeom prst="rect">
              <a:avLst/>
            </a:prstGeom>
          </p:spPr>
        </p:pic>
        <p:pic>
          <p:nvPicPr>
            <p:cNvPr id="31" name="Image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90822" y="4552950"/>
              <a:ext cx="1182806" cy="990600"/>
            </a:xfrm>
            <a:prstGeom prst="rect">
              <a:avLst/>
            </a:prstGeom>
          </p:spPr>
        </p:pic>
        <p:sp>
          <p:nvSpPr>
            <p:cNvPr id="32" name="TextBox 32"/>
            <p:cNvSpPr txBox="1"/>
            <p:nvPr/>
          </p:nvSpPr>
          <p:spPr>
            <a:xfrm>
              <a:off x="9664217" y="5446871"/>
              <a:ext cx="173492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设备按项目范围选配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34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0952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告警只有闭环，才算被管理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490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每个异常都要有责任人、时限、证据和复核结果。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33400" y="2076450"/>
            <a:ext cx="11125200" cy="3429000"/>
            <a:chOff x="533400" y="2076450"/>
            <a:chExt cx="11125200" cy="3429000"/>
          </a:xfrm>
        </p:grpSpPr>
        <p:sp>
          <p:nvSpPr>
            <p:cNvPr id="7" name="Rectangle 7"/>
            <p:cNvSpPr/>
            <p:nvPr/>
          </p:nvSpPr>
          <p:spPr>
            <a:xfrm>
              <a:off x="533400" y="2076450"/>
              <a:ext cx="4095750" cy="3429000"/>
            </a:xfrm>
            <a:prstGeom prst="roundRect">
              <a:avLst>
                <a:gd name="adj" fmla="val 4444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90194" y="2246948"/>
              <a:ext cx="16736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异常处置闭环</a:t>
              </a:r>
            </a:p>
          </p:txBody>
        </p:sp>
        <p:sp>
          <p:nvSpPr>
            <p:cNvPr id="9" name="Ellipse 9"/>
            <p:cNvSpPr/>
            <p:nvPr/>
          </p:nvSpPr>
          <p:spPr>
            <a:xfrm>
              <a:off x="857250" y="2590800"/>
              <a:ext cx="266700" cy="266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44451" y="2658428"/>
              <a:ext cx="9229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06068" y="26031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087118" y="2603182"/>
              <a:ext cx="223464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现场、视频或 AI 辅助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857250" y="3019425"/>
              <a:ext cx="266700" cy="266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44451" y="3087052"/>
              <a:ext cx="9229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06068" y="3031808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分级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087118" y="3031808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明确级别与处置时限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857250" y="3448050"/>
              <a:ext cx="266700" cy="266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44451" y="3515678"/>
              <a:ext cx="9229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06068" y="34604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派单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087118" y="346043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责任到人</a:t>
              </a:r>
            </a:p>
          </p:txBody>
        </p:sp>
        <p:sp>
          <p:nvSpPr>
            <p:cNvPr id="21" name="Ellipse 21"/>
            <p:cNvSpPr/>
            <p:nvPr/>
          </p:nvSpPr>
          <p:spPr>
            <a:xfrm>
              <a:off x="857250" y="3876675"/>
              <a:ext cx="266700" cy="266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44451" y="3944302"/>
              <a:ext cx="9229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06068" y="3889058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整改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087118" y="3889058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上传过程证据</a:t>
              </a:r>
            </a:p>
          </p:txBody>
        </p:sp>
        <p:sp>
          <p:nvSpPr>
            <p:cNvPr id="25" name="Ellipse 25"/>
            <p:cNvSpPr/>
            <p:nvPr/>
          </p:nvSpPr>
          <p:spPr>
            <a:xfrm>
              <a:off x="857250" y="4305300"/>
              <a:ext cx="266700" cy="266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44451" y="4372928"/>
              <a:ext cx="9229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06068" y="43176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复核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087118" y="43176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结果确认</a:t>
              </a:r>
            </a:p>
          </p:txBody>
        </p:sp>
        <p:sp>
          <p:nvSpPr>
            <p:cNvPr id="29" name="Ellipse 29"/>
            <p:cNvSpPr/>
            <p:nvPr/>
          </p:nvSpPr>
          <p:spPr>
            <a:xfrm>
              <a:off x="857250" y="4733925"/>
              <a:ext cx="266700" cy="266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44451" y="4801552"/>
              <a:ext cx="9229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306068" y="4746308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归档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087118" y="4746308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全过程可查询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4914900" y="2076450"/>
              <a:ext cx="6743700" cy="3429000"/>
            </a:xfrm>
            <a:prstGeom prst="roundRect">
              <a:avLst>
                <a:gd name="adj" fmla="val 4444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5173218" y="2279332"/>
              <a:ext cx="421488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软件端：告警、责任人与证据在同一记录</a:t>
              </a:r>
            </a:p>
          </p:txBody>
        </p:sp>
        <p:pic>
          <p:nvPicPr>
            <p:cNvPr id="35" name="Image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24407" y="2667000"/>
              <a:ext cx="2924686" cy="2419350"/>
            </a:xfrm>
            <a:prstGeom prst="rect">
              <a:avLst/>
            </a:prstGeom>
          </p:spPr>
        </p:pic>
        <p:sp>
          <p:nvSpPr>
            <p:cNvPr id="36" name="TextBox 36"/>
            <p:cNvSpPr txBox="1"/>
            <p:nvPr/>
          </p:nvSpPr>
          <p:spPr>
            <a:xfrm>
              <a:off x="6506825" y="5161121"/>
              <a:ext cx="489231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AI 只做辅助识别与提示，管理责任仍由制度与人员承担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35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0952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一份食材，可以追到一顿餐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556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批次与菜品、餐次关联后，才能判断异常影响到了哪里。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22995" y="2679382"/>
            <a:ext cx="10707005" cy="3016568"/>
            <a:chOff x="722995" y="2679382"/>
            <a:chExt cx="10707005" cy="3016568"/>
          </a:xfrm>
        </p:grpSpPr>
        <p:sp>
          <p:nvSpPr>
            <p:cNvPr id="7" name="Line 7"/>
            <p:cNvSpPr/>
            <p:nvPr/>
          </p:nvSpPr>
          <p:spPr>
            <a:xfrm>
              <a:off x="1314450" y="3733800"/>
              <a:ext cx="9563100" cy="9525"/>
            </a:xfrm>
            <a:custGeom>
              <a:avLst/>
              <a:gdLst/>
              <a:ahLst/>
              <a:cxnLst/>
              <a:rect l="l" t="t" r="r" b="b"/>
              <a:pathLst>
                <a:path w="9563100" h="9525">
                  <a:moveTo>
                    <a:pt x="0" y="0"/>
                  </a:moveTo>
                  <a:lnTo>
                    <a:pt x="9563100" y="0"/>
                  </a:lnTo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762000" y="3181350"/>
              <a:ext cx="1104900" cy="1104900"/>
            </a:xfrm>
            <a:prstGeom prst="ellipse">
              <a:avLst/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2667000" y="3181350"/>
              <a:ext cx="1104900" cy="1104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4572000" y="3181350"/>
              <a:ext cx="1104900" cy="1104900"/>
            </a:xfrm>
            <a:prstGeom prst="ellipse">
              <a:avLst/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6477000" y="3181350"/>
              <a:ext cx="1104900" cy="11049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accent4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8382000" y="3181350"/>
              <a:ext cx="1104900" cy="1104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10325100" y="3181350"/>
              <a:ext cx="1104900" cy="1104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22995" y="2679382"/>
              <a:ext cx="11829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供应商批次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977839" y="26793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验收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882839" y="26793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库存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787839" y="26793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领用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692839" y="26793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菜品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635939" y="26793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餐次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311080" y="4641532"/>
              <a:ext cx="556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记录越完整，追溯越准确；接口与现场执行决定可追深度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3219450" y="5181600"/>
              <a:ext cx="5753100" cy="51435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198462" y="5336858"/>
              <a:ext cx="37950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从“查供应商”升级为“判断影响范围”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36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37560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校级看全局，食堂看现场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2362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同一套指标从学校下钻到档口、批次与事件，兼顾统一与差异。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33400" y="2038350"/>
            <a:ext cx="3619500" cy="3752850"/>
            <a:chOff x="533400" y="2038350"/>
            <a:chExt cx="3619500" cy="3752850"/>
          </a:xfrm>
        </p:grpSpPr>
        <p:sp>
          <p:nvSpPr>
            <p:cNvPr id="7" name="Rectangle 7"/>
            <p:cNvSpPr/>
            <p:nvPr/>
          </p:nvSpPr>
          <p:spPr>
            <a:xfrm>
              <a:off x="533400" y="2038350"/>
              <a:ext cx="3619500" cy="876300"/>
            </a:xfrm>
            <a:prstGeom prst="roundRect">
              <a:avLst>
                <a:gd name="adj" fmla="val 1521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72668" y="222218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学校总览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73811" y="2532221"/>
              <a:ext cx="258558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FFF4EC"/>
                  </a:solidFill>
                  <a:latin typeface="+mn-lt"/>
                  <a:ea typeface="+mn-ea"/>
                  <a:cs typeface="+mn-cs"/>
                </a:rPr>
                <a:t>经营 · 食安 · 服务 · 接口健康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2343150" y="2914650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723900" y="3181350"/>
              <a:ext cx="3238500" cy="781050"/>
            </a:xfrm>
            <a:prstGeom prst="roundRect">
              <a:avLst>
                <a:gd name="adj" fmla="val 1707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4118" y="33270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校区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5261" y="3627596"/>
              <a:ext cx="274807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规则差异 · 资源对比 · 异常分布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2343150" y="3962400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914400" y="4229100"/>
              <a:ext cx="2857500" cy="781050"/>
            </a:xfrm>
            <a:prstGeom prst="roundRect">
              <a:avLst>
                <a:gd name="adj" fmla="val 17073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34618" y="43748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食堂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35761" y="4675346"/>
              <a:ext cx="28054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餐线 · 商户 · 采购 · 库存 · 食安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2343150" y="5010150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1104900" y="5276850"/>
              <a:ext cx="2476500" cy="514350"/>
            </a:xfrm>
            <a:prstGeom prst="roundRect">
              <a:avLst>
                <a:gd name="adj" fmla="val 25926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502930" y="5446871"/>
              <a:ext cx="168044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档口 / 批次 / 事件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495800" y="2038350"/>
            <a:ext cx="7162800" cy="3752850"/>
            <a:chOff x="4495800" y="2038350"/>
            <a:chExt cx="7162800" cy="3752850"/>
          </a:xfrm>
        </p:grpSpPr>
        <p:sp>
          <p:nvSpPr>
            <p:cNvPr id="22" name="Rectangle 22"/>
            <p:cNvSpPr/>
            <p:nvPr/>
          </p:nvSpPr>
          <p:spPr>
            <a:xfrm>
              <a:off x="4495800" y="2038350"/>
              <a:ext cx="7162800" cy="3752850"/>
            </a:xfrm>
            <a:prstGeom prst="roundRect">
              <a:avLst>
                <a:gd name="adj" fmla="val 4061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pic>
          <p:nvPicPr>
            <p:cNvPr id="23" name="Imag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7314" y="2266950"/>
              <a:ext cx="5859771" cy="3295650"/>
            </a:xfrm>
            <a:prstGeom prst="rect">
              <a:avLst/>
            </a:prstGeom>
          </p:spPr>
        </p:pic>
        <p:sp>
          <p:nvSpPr>
            <p:cNvPr id="24" name="Rectangle 24"/>
            <p:cNvSpPr/>
            <p:nvPr/>
          </p:nvSpPr>
          <p:spPr>
            <a:xfrm>
              <a:off x="4686300" y="5219700"/>
              <a:ext cx="6781800" cy="342900"/>
            </a:xfrm>
            <a:prstGeom prst="rect">
              <a:avLst/>
            </a:prstGeom>
            <a:solidFill>
              <a:schemeClr val="dk1">
                <a:alpha val="72000"/>
              </a:schemeClr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871466" y="5334952"/>
              <a:ext cx="481660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产品界面示意：用于展示下钻与关联分析能力，不引用画面中的示例数据结论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37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51130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标准、选配、接口、定制要先分开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57919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避免把演示能力、可选设备或第三方系统，当作默认交付。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33400" y="1962150"/>
            <a:ext cx="11125200" cy="3943350"/>
            <a:chOff x="533400" y="1962150"/>
            <a:chExt cx="11125200" cy="3943350"/>
          </a:xfrm>
        </p:grpSpPr>
        <p:sp>
          <p:nvSpPr>
            <p:cNvPr id="7" name="Rectangle 7"/>
            <p:cNvSpPr/>
            <p:nvPr/>
          </p:nvSpPr>
          <p:spPr>
            <a:xfrm>
              <a:off x="533400" y="1962150"/>
              <a:ext cx="5410200" cy="1809750"/>
            </a:xfrm>
            <a:prstGeom prst="roundRect">
              <a:avLst>
                <a:gd name="adj" fmla="val 947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09244" y="218979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标准能力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10768" y="2736532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三大系统基础流程与管理对象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11911" y="3122771"/>
              <a:ext cx="192608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按产品版本与清单确认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248400" y="1962150"/>
              <a:ext cx="5410200" cy="1809750"/>
            </a:xfrm>
            <a:prstGeom prst="roundRect">
              <a:avLst>
                <a:gd name="adj" fmla="val 9474"/>
              </a:avLst>
            </a:prstGeom>
            <a:solidFill>
              <a:srgbClr val="FFF4D8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524244" y="218979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A45A00"/>
                  </a:solidFill>
                  <a:latin typeface="+mn-lt"/>
                  <a:ea typeface="+mn-ea"/>
                  <a:cs typeface="+mn-cs"/>
                </a:rPr>
                <a:t>选配场景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25768" y="2736532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预约、取餐柜、餐盘绑定、商超等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526911" y="3122771"/>
              <a:ext cx="249956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按设备、能力和现场条件确认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533400" y="4095750"/>
              <a:ext cx="5410200" cy="1809750"/>
            </a:xfrm>
            <a:prstGeom prst="roundRect">
              <a:avLst>
                <a:gd name="adj" fmla="val 9474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09244" y="432339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校内接口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10768" y="4870132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身份、校园卡、财务、视频、门禁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11911" y="5256371"/>
              <a:ext cx="269072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先盘系统、数据权责和联调口径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248400" y="4095750"/>
              <a:ext cx="5410200" cy="1809750"/>
            </a:xfrm>
            <a:prstGeom prst="roundRect">
              <a:avLst>
                <a:gd name="adj" fmla="val 9474"/>
              </a:avLst>
            </a:prstGeom>
            <a:solidFill>
              <a:srgbClr val="FFFFFF"/>
            </a:solidFill>
            <a:ln w="9525">
              <a:solidFill>
                <a:schemeClr val="accent4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524244" y="432339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项目定制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525768" y="4870132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特殊规则、流程与报表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526911" y="5256371"/>
              <a:ext cx="230840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单独评估范围、周期与验收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38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7737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试点配置：先跑通一条最小闭环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60140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用一个校区、一个食堂或一条餐线，把关键规则和接口跑通。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33400" y="2019300"/>
            <a:ext cx="11125200" cy="3714750"/>
            <a:chOff x="533400" y="2019300"/>
            <a:chExt cx="11125200" cy="3714750"/>
          </a:xfrm>
        </p:grpSpPr>
        <p:sp>
          <p:nvSpPr>
            <p:cNvPr id="7" name="Rectangle 7"/>
            <p:cNvSpPr/>
            <p:nvPr/>
          </p:nvSpPr>
          <p:spPr>
            <a:xfrm>
              <a:off x="533400" y="2019300"/>
              <a:ext cx="3143250" cy="3714750"/>
            </a:xfrm>
            <a:prstGeom prst="roundRect">
              <a:avLst>
                <a:gd name="adj" fmla="val 4848"/>
              </a:avLst>
            </a:prstGeom>
            <a:solidFill>
              <a:schemeClr val="accen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90194" y="220884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选择试点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91718" y="279368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一个校区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91718" y="326993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一个食堂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91718" y="374618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一条餐线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1718" y="4374832"/>
              <a:ext cx="211582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范围越小，验证越快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3962400" y="2019300"/>
              <a:ext cx="7696200" cy="3714750"/>
            </a:xfrm>
            <a:prstGeom prst="roundRect">
              <a:avLst>
                <a:gd name="adj" fmla="val 4103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238244" y="2189798"/>
              <a:ext cx="25005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先跑通一个关键闭环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248150" y="2686050"/>
              <a:ext cx="2114550" cy="2628900"/>
            </a:xfrm>
            <a:prstGeom prst="roundRect">
              <a:avLst>
                <a:gd name="adj" fmla="val 7207"/>
              </a:avLst>
            </a:prstGeom>
            <a:solidFill>
              <a:schemeClr val="lt2"/>
            </a:solidFill>
            <a:ln>
              <a:noFill/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88918" y="2819400"/>
              <a:ext cx="1433015" cy="1200150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4430268" y="4146232"/>
              <a:ext cx="11829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身份与结算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431411" y="4475321"/>
              <a:ext cx="185917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规则→订单→支付→对账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629400" y="2686050"/>
              <a:ext cx="2114550" cy="2628900"/>
            </a:xfrm>
            <a:prstGeom prst="roundRect">
              <a:avLst>
                <a:gd name="adj" fmla="val 7207"/>
              </a:avLst>
            </a:prstGeom>
            <a:solidFill>
              <a:srgbClr val="EDF9F7"/>
            </a:solidFill>
            <a:ln>
              <a:noFill/>
            </a:ln>
          </p:spPr>
        </p:sp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77437" y="2819400"/>
              <a:ext cx="1018476" cy="1200150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6811518" y="4146232"/>
              <a:ext cx="11829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采购与库存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812661" y="4475321"/>
              <a:ext cx="185917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计划→验收→库存→领用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9010650" y="2686050"/>
              <a:ext cx="2114550" cy="2628900"/>
            </a:xfrm>
            <a:prstGeom prst="roundRect">
              <a:avLst>
                <a:gd name="adj" fmla="val 7207"/>
              </a:avLst>
            </a:prstGeom>
            <a:solidFill>
              <a:srgbClr val="FFF4D8"/>
            </a:solidFill>
            <a:ln>
              <a:noFill/>
            </a:ln>
          </p:spPr>
        </p:sp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67850" y="2819400"/>
              <a:ext cx="1200150" cy="1200150"/>
            </a:xfrm>
            <a:prstGeom prst="rect">
              <a:avLst/>
            </a:prstGeom>
          </p:spPr>
        </p:pic>
        <p:sp>
          <p:nvSpPr>
            <p:cNvPr id="25" name="TextBox 25"/>
            <p:cNvSpPr txBox="1"/>
            <p:nvPr/>
          </p:nvSpPr>
          <p:spPr>
            <a:xfrm>
              <a:off x="9192768" y="414623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食安事件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193911" y="4475321"/>
              <a:ext cx="185917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发现→派单→整改→复核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25018" y="636270"/>
            <a:ext cx="11138535" cy="1070419"/>
            <a:chOff x="525018" y="636270"/>
            <a:chExt cx="11138535" cy="1070419"/>
          </a:xfrm>
        </p:grpSpPr>
        <p:sp>
          <p:nvSpPr>
            <p:cNvPr id="3" name="TextBox 3"/>
            <p:cNvSpPr txBox="1"/>
            <p:nvPr/>
          </p:nvSpPr>
          <p:spPr>
            <a:xfrm>
              <a:off x="11508527" y="1399699"/>
              <a:ext cx="1550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39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26108" y="636270"/>
              <a:ext cx="44345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三阶段实施，每阶段都有验收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25018" y="1383982"/>
              <a:ext cx="57919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调研、试点、推广逐步过门，用问题清单和指标控制风险。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33400" y="2019300"/>
            <a:ext cx="11125200" cy="3934873"/>
            <a:chOff x="533400" y="2019300"/>
            <a:chExt cx="11125200" cy="3934873"/>
          </a:xfrm>
        </p:grpSpPr>
        <p:sp>
          <p:nvSpPr>
            <p:cNvPr id="7" name="Rectangle 7"/>
            <p:cNvSpPr/>
            <p:nvPr/>
          </p:nvSpPr>
          <p:spPr>
            <a:xfrm>
              <a:off x="533400" y="2019300"/>
              <a:ext cx="3409950" cy="3028950"/>
            </a:xfrm>
            <a:prstGeom prst="roundRect">
              <a:avLst>
                <a:gd name="adj" fmla="val 628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92861" y="2303621"/>
              <a:ext cx="89460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PHASE 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90194" y="2666048"/>
              <a:ext cx="19492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现状与接口调研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91718" y="319373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场景、角色、规则、系统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91718" y="357473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接口、数据、设备、风险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2861" y="4380071"/>
              <a:ext cx="211724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验收门：范围与口径确认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391025" y="2019300"/>
              <a:ext cx="3409950" cy="3028950"/>
            </a:xfrm>
            <a:prstGeom prst="roundRect">
              <a:avLst>
                <a:gd name="adj" fmla="val 6289"/>
              </a:avLst>
            </a:prstGeom>
            <a:solidFill>
              <a:srgbClr val="EDF9F7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650486" y="2303621"/>
              <a:ext cx="89460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PHASE 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647819" y="2666048"/>
              <a:ext cx="16736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试点上线验证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649343" y="319373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配置、联调、试运行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649343" y="357473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问题修复与指标测量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650486" y="4380071"/>
              <a:ext cx="211724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验收门：闭环跑通与可用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248650" y="2019300"/>
              <a:ext cx="3409950" cy="3028950"/>
            </a:xfrm>
            <a:prstGeom prst="roundRect">
              <a:avLst>
                <a:gd name="adj" fmla="val 6289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508111" y="2303621"/>
              <a:ext cx="89460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PHASE 03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505444" y="2666048"/>
              <a:ext cx="13979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复制与推广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506968" y="3193732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标准化配置与培训交接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506968" y="3574732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按校区、食堂与餐线类型扩展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508111" y="4380071"/>
              <a:ext cx="192608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验收门：复制条件成熟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1333500" y="5353050"/>
              <a:ext cx="9525000" cy="571500"/>
            </a:xfrm>
            <a:prstGeom prst="roundRect">
              <a:avLst>
                <a:gd name="adj" fmla="val 23333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687324" y="5446871"/>
              <a:ext cx="81735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试点指标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958509" y="5675471"/>
              <a:ext cx="627498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交易成功率 · 峰值等待 · 异常介入 · 库存准确 · 食安闭环时效 · 师生反馈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858000" y="0"/>
            <a:ext cx="5334000" cy="6858000"/>
            <a:chOff x="6858000" y="0"/>
            <a:chExt cx="5334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20834" t="0" r="20833" b="0"/>
            <a:stretch>
              <a:fillRect/>
            </a:stretch>
          </p:blipFill>
          <p:spPr>
            <a:xfrm>
              <a:off x="6858000" y="0"/>
              <a:ext cx="5334000" cy="6858000"/>
            </a:xfrm>
            <a:prstGeom prst="rect">
              <a:avLst/>
            </a:prstGeom>
          </p:spPr>
        </p:pic>
        <p:sp>
          <p:nvSpPr>
            <p:cNvPr id="3" name="Rectangle 3"/>
            <p:cNvSpPr/>
            <p:nvPr/>
          </p:nvSpPr>
          <p:spPr>
            <a:xfrm>
              <a:off x="6858000" y="0"/>
              <a:ext cx="5334000" cy="6858000"/>
            </a:xfrm>
            <a:prstGeom prst="rect">
              <a:avLst/>
            </a:prstGeom>
            <a:solidFill>
              <a:schemeClr val="accent1">
                <a:alpha val="18000"/>
              </a:schemeClr>
            </a:solidFill>
            <a:ln>
              <a:noFill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38734" y="627221"/>
            <a:ext cx="5989396" cy="5711286"/>
            <a:chOff x="538734" y="627221"/>
            <a:chExt cx="5989396" cy="5711286"/>
          </a:xfrm>
        </p:grpSpPr>
        <p:sp>
          <p:nvSpPr>
            <p:cNvPr id="5" name="TextBox 5"/>
            <p:cNvSpPr txBox="1"/>
            <p:nvPr/>
          </p:nvSpPr>
          <p:spPr>
            <a:xfrm>
              <a:off x="545211" y="627221"/>
              <a:ext cx="230494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CPT 康比特 · NEXT STEP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552450" y="971550"/>
              <a:ext cx="5734050" cy="9525"/>
            </a:xfrm>
            <a:custGeom>
              <a:avLst/>
              <a:gdLst/>
              <a:ahLst/>
              <a:cxnLst/>
              <a:rect l="l" t="t" r="r" b="b"/>
              <a:pathLst>
                <a:path w="5734050" h="9525">
                  <a:moveTo>
                    <a:pt x="0" y="0"/>
                  </a:moveTo>
                  <a:lnTo>
                    <a:pt x="573405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38734" y="1384935"/>
              <a:ext cx="308061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下一步：一起选定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38734" y="1861185"/>
              <a:ext cx="155402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试点闭环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44068" y="2450782"/>
              <a:ext cx="46813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先定范围，再盘规则与接口，形成可执行方案。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552450" y="3067050"/>
              <a:ext cx="2533650" cy="1790700"/>
            </a:xfrm>
            <a:prstGeom prst="roundRect">
              <a:avLst>
                <a:gd name="adj" fmla="val 744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91718" y="3250882"/>
              <a:ext cx="14161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选择试点范围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1718" y="368903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一个校区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91718" y="40128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一个食堂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91718" y="433673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一条餐线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3295650" y="3067050"/>
              <a:ext cx="2990850" cy="1790700"/>
            </a:xfrm>
            <a:prstGeom prst="roundRect">
              <a:avLst>
                <a:gd name="adj" fmla="val 7447"/>
              </a:avLst>
            </a:prstGeom>
            <a:solidFill>
              <a:srgbClr val="FFFFFF"/>
            </a:solidFill>
            <a:ln w="14288">
              <a:solidFill>
                <a:schemeClr val="accent4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534918" y="325088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启动清单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534918" y="3650932"/>
              <a:ext cx="21047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01 确认跨部门负责人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534918" y="3974782"/>
              <a:ext cx="23268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02 提供系统与设备清单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534918" y="4298632"/>
              <a:ext cx="299321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03 盘清规则、接口与验收口径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42925" y="5322094"/>
              <a:ext cx="400514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把一餐跑通，把一套机制留下来。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39496" y="5839778"/>
              <a:ext cx="19111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THANKS   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Free Design">
  <a:themeElements>
    <a:clrScheme name="Free Design">
      <a:dk1>
        <a:srgbClr val="101010"/>
      </a:dk1>
      <a:lt1>
        <a:srgbClr val="FDFAF7"/>
      </a:lt1>
      <a:dk2>
        <a:srgbClr val="1F497D"/>
      </a:dk2>
      <a:lt2>
        <a:srgbClr val="FDEFE4"/>
      </a:lt2>
      <a:accent1>
        <a:srgbClr val="E65C1E"/>
      </a:accent1>
      <a:accent2>
        <a:srgbClr val="FF4713"/>
      </a:accent2>
      <a:accent3>
        <a:srgbClr val="30C0B4"/>
      </a:accent3>
      <a:accent4>
        <a:srgbClr val="F5D2BE"/>
      </a:accent4>
      <a:accent5>
        <a:srgbClr val="F2BA02"/>
      </a:accent5>
      <a:accent6>
        <a:srgbClr val="606773"/>
      </a:accent6>
      <a:hlink>
        <a:srgbClr val="FF4713"/>
      </a:hlink>
      <a:folHlink>
        <a:srgbClr val="30C0B4"/>
      </a:folHlink>
    </a:clrScheme>
    <a:fontScheme name="Free Design">
      <a:majorFont>
        <a:latin typeface="Arial"/>
        <a:ea typeface="Hiragino Sans GB"/>
        <a:cs typeface="Arial"/>
        <a:font script="Jpan" typeface="Hiragino Sans GB"/>
        <a:font script="Hang" typeface="Hiragino Sans GB"/>
        <a:font script="Hans" typeface="Hiragino Sans GB"/>
        <a:font script="Hant" typeface="Hiragino Sans GB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Hiragino Sans GB"/>
        <a:cs typeface="Arial"/>
        <a:font script="Jpan" typeface="Hiragino Sans GB"/>
        <a:font script="Hang" typeface="Hiragino Sans GB"/>
        <a:font script="Hans" typeface="Hiragino Sans GB"/>
        <a:font script="Hant" typeface="Hiragino Sans GB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ree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ree Design">
  <a:themeElements>
    <a:clrScheme name="Free Design">
      <a:dk1>
        <a:srgbClr val="101010"/>
      </a:dk1>
      <a:lt1>
        <a:srgbClr val="FDFAF7"/>
      </a:lt1>
      <a:dk2>
        <a:srgbClr val="1F497D"/>
      </a:dk2>
      <a:lt2>
        <a:srgbClr val="FDEFE4"/>
      </a:lt2>
      <a:accent1>
        <a:srgbClr val="E65C1E"/>
      </a:accent1>
      <a:accent2>
        <a:srgbClr val="FF4713"/>
      </a:accent2>
      <a:accent3>
        <a:srgbClr val="30C0B4"/>
      </a:accent3>
      <a:accent4>
        <a:srgbClr val="F5D2BE"/>
      </a:accent4>
      <a:accent5>
        <a:srgbClr val="F2BA02"/>
      </a:accent5>
      <a:accent6>
        <a:srgbClr val="606773"/>
      </a:accent6>
      <a:hlink>
        <a:srgbClr val="FF4713"/>
      </a:hlink>
      <a:folHlink>
        <a:srgbClr val="30C0B4"/>
      </a:folHlink>
    </a:clrScheme>
    <a:fontScheme name="Free Design">
      <a:majorFont>
        <a:latin typeface="Arial"/>
        <a:ea typeface="Hiragino Sans GB"/>
        <a:cs typeface="Arial"/>
        <a:font script="Jpan" typeface="Hiragino Sans GB"/>
        <a:font script="Hang" typeface="Hiragino Sans GB"/>
        <a:font script="Hans" typeface="Hiragino Sans GB"/>
        <a:font script="Hant" typeface="Hiragino Sans GB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Hiragino Sans GB"/>
        <a:cs typeface="Arial"/>
        <a:font script="Jpan" typeface="Hiragino Sans GB"/>
        <a:font script="Hang" typeface="Hiragino Sans GB"/>
        <a:font script="Hans" typeface="Hiragino Sans GB"/>
        <a:font script="Hant" typeface="Hiragino Sans GB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ree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2026-09-20T13:43:21Z</dcterms:created>
  <dcterms:modified xsi:type="dcterms:W3CDTF">2026-09-20T13:43:21Z</dcterms:modified>
  <cp:category/>
  <cp:contentStatus/>
</cp:coreProperties>
</file>