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开场：说明本次汇报不是开发流水账，而是技术中心如何支撑经营目标。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研发页用一条研发流讲清楚，不展开所有工程细节。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交付页要把上线、验收、回款、客户成功连成一条链。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这页是示意甘特，正式汇报前需要用真实项目台账回填。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月度计划页强调节奏，不要展开过多。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团队页是本轮重点：全员转 AI Agent 的阶段成果要讲出来，同时保持治理边界。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结尾只保留资源诉求和结果承诺，不再扩展。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本页给领导一个总览：结果、问题、规划、团队四件事。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这里一定讲证据边界：能证明的讲成果，待补的不要写成已完成。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用五类成果讲清楚：技术中心的工作已经开始从项目响应变成产品化交付能力。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这一页要压住调性：技术中心从成本中心转为经营支撑，但不夸大还没被验证的数据。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问题页只讲五个闭环缺口，避免陷入过细问题表。每个问题都带责任人和时间。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根因不是某个人没配合，而是系统机制没完全闭环。下半年要抓杠杆点。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这一页是下半年总图，后面三页分别讲产品、研发、交付怎么落。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产品页要强调经营翻译器：从客户需求到产品包、销售材料、验收标准。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72A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543800" y="0"/>
            <a:ext cx="4663440" cy="6858000"/>
          </a:xfrm>
          <a:prstGeom prst="rect">
            <a:avLst/>
          </a:prstGeom>
          <a:solidFill>
            <a:srgbClr val="245D63"/>
          </a:solidFill>
          <a:ln w="12700">
            <a:solidFill>
              <a:srgbClr val="245D6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543800" y="0"/>
            <a:ext cx="4663440" cy="6858000"/>
          </a:xfrm>
          <a:prstGeom prst="rect">
            <a:avLst/>
          </a:prstGeom>
          <a:solidFill>
            <a:srgbClr val="245D63"/>
          </a:solidFill>
          <a:ln w="12700">
            <a:solidFill>
              <a:srgbClr val="245D63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229600" y="749808"/>
            <a:ext cx="2560320" cy="2560320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418320" y="3977640"/>
            <a:ext cx="1965960" cy="1965960"/>
          </a:xfrm>
          <a:prstGeom prst="ellipse">
            <a:avLst/>
          </a:prstGeom>
          <a:solidFill>
            <a:srgbClr val="E4F2EF"/>
          </a:solidFill>
          <a:ln w="12700">
            <a:solidFill>
              <a:srgbClr val="E4F2E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183880" y="1463040"/>
            <a:ext cx="3200400" cy="128016"/>
          </a:xfrm>
          <a:prstGeom prst="rect">
            <a:avLst/>
          </a:prstGeom>
          <a:solidFill>
            <a:srgbClr val="FFFFFF">
              <a:alpha val="82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549640" y="1810512"/>
            <a:ext cx="2468880" cy="128016"/>
          </a:xfrm>
          <a:prstGeom prst="rect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887968" y="2157984"/>
            <a:ext cx="1737360" cy="128016"/>
          </a:xfrm>
          <a:prstGeom prst="rect">
            <a:avLst/>
          </a:prstGeom>
          <a:solidFill>
            <a:srgbClr val="FFFFFF">
              <a:alpha val="48000"/>
            </a:srgbClr>
          </a:solidFill>
          <a:ln w="12700">
            <a:solidFill>
              <a:srgbClr val="FFFFFF">
                <a:alpha val="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1261872"/>
            <a:ext cx="630936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 年上半年总结暨</a:t>
            </a:r>
            <a:endParaRPr lang="en-US" sz="3400" dirty="0"/>
          </a:p>
          <a:p>
            <a:pPr algn="l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下半年规划述职</a:t>
            </a:r>
            <a:endParaRPr lang="en-US" sz="3400" dirty="0"/>
          </a:p>
        </p:txBody>
      </p:sp>
      <p:sp>
        <p:nvSpPr>
          <p:cNvPr id="11" name="Text 9"/>
          <p:cNvSpPr/>
          <p:nvPr/>
        </p:nvSpPr>
        <p:spPr>
          <a:xfrm>
            <a:off x="694944" y="2743200"/>
            <a:ext cx="43891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600" dirty="0">
                <a:solidFill>
                  <a:srgbClr val="D9E2E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技术中心 | 产品 · 研发 · 交付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94944" y="3310128"/>
            <a:ext cx="64922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主线：从项目响应走向标准产品包 + AI Native 交付底座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94944" y="5998464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00" dirty="0">
                <a:solidFill>
                  <a:srgbClr val="C7D4D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汇报时长 15 分钟 | 汇报对象：公司高层 | 2026.06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8119872" y="5230368"/>
            <a:ext cx="3291840" cy="713232"/>
          </a:xfrm>
          <a:prstGeom prst="roundRect">
            <a:avLst>
              <a:gd name="adj" fmla="val 10256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321040" y="5385816"/>
            <a:ext cx="288950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6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技术的价值不止是交付功能，</a:t>
            </a:r>
            <a:endParaRPr lang="en-US" sz="1060" dirty="0"/>
          </a:p>
          <a:p>
            <a:pPr algn="l" indent="0" marL="0">
              <a:buNone/>
            </a:pPr>
            <a:r>
              <a:rPr lang="en-US" sz="106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而是支撑收入、毛利、回款和客户成功。</a:t>
            </a:r>
            <a:endParaRPr lang="en-US" sz="106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" y="384048"/>
            <a:ext cx="1051560" cy="292608"/>
          </a:xfrm>
          <a:prstGeom prst="roundRect">
            <a:avLst>
              <a:gd name="adj" fmla="val 12500"/>
            </a:avLst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21792" y="420624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R&amp;D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0352" y="713232"/>
            <a:ext cx="7132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研发团队规划：从功能交付升级为平台化和质量内建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30352" y="116128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研发管理的核心是提高确定性：需求清楚、架构可控、质量前置、发布可回滚。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30352" y="1600200"/>
            <a:ext cx="1101852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635508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 H1 总结暨 H2 规划 | 技术中心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1393424" y="6309360"/>
            <a:ext cx="310896" cy="310896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393424" y="63093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530352" y="1920240"/>
            <a:ext cx="1691640" cy="658368"/>
          </a:xfrm>
          <a:prstGeom prst="roundRect">
            <a:avLst>
              <a:gd name="adj" fmla="val 6944"/>
            </a:avLst>
          </a:prstGeom>
          <a:solidFill>
            <a:srgbClr val="FFFFF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2130552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59D3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需求准入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286000" y="2093976"/>
            <a:ext cx="384048" cy="228600"/>
          </a:xfrm>
          <a:prstGeom prst="rightArrow">
            <a:avLst/>
          </a:prstGeom>
          <a:solidFill>
            <a:srgbClr val="E7EDF2"/>
          </a:solidFill>
          <a:ln w="12700">
            <a:solidFill>
              <a:srgbClr val="E7EDF2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679192" y="1920240"/>
            <a:ext cx="1691640" cy="658368"/>
          </a:xfrm>
          <a:prstGeom prst="roundRect">
            <a:avLst>
              <a:gd name="adj" fmla="val 6944"/>
            </a:avLst>
          </a:prstGeom>
          <a:solidFill>
            <a:srgbClr val="FFFFFF"/>
          </a:solidFill>
          <a:ln w="12700">
            <a:solidFill>
              <a:srgbClr val="2E6D8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788920" y="2130552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E6D8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架构评审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434840" y="2093976"/>
            <a:ext cx="384048" cy="228600"/>
          </a:xfrm>
          <a:prstGeom prst="rightArrow">
            <a:avLst/>
          </a:prstGeom>
          <a:solidFill>
            <a:srgbClr val="E7EDF2"/>
          </a:solidFill>
          <a:ln w="12700">
            <a:solidFill>
              <a:srgbClr val="E7EDF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828032" y="1920240"/>
            <a:ext cx="1691640" cy="658368"/>
          </a:xfrm>
          <a:prstGeom prst="roundRect">
            <a:avLst>
              <a:gd name="adj" fmla="val 6944"/>
            </a:avLst>
          </a:prstGeom>
          <a:solidFill>
            <a:srgbClr val="FFFFFF"/>
          </a:solidFill>
          <a:ln w="12700">
            <a:solidFill>
              <a:srgbClr val="245D6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937760" y="2130552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开发交付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583680" y="2093976"/>
            <a:ext cx="384048" cy="228600"/>
          </a:xfrm>
          <a:prstGeom prst="rightArrow">
            <a:avLst/>
          </a:prstGeom>
          <a:solidFill>
            <a:srgbClr val="E7EDF2"/>
          </a:solidFill>
          <a:ln w="12700">
            <a:solidFill>
              <a:srgbClr val="E7EDF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976872" y="1920240"/>
            <a:ext cx="1691640" cy="658368"/>
          </a:xfrm>
          <a:prstGeom prst="roundRect">
            <a:avLst>
              <a:gd name="adj" fmla="val 6944"/>
            </a:avLst>
          </a:prstGeom>
          <a:solidFill>
            <a:srgbClr val="FFFFFF"/>
          </a:solidFill>
          <a:ln w="12700">
            <a:solidFill>
              <a:srgbClr val="2D7D6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086600" y="2130552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D7D6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自动回归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8732520" y="2093976"/>
            <a:ext cx="384048" cy="228600"/>
          </a:xfrm>
          <a:prstGeom prst="rightArrow">
            <a:avLst/>
          </a:prstGeom>
          <a:solidFill>
            <a:srgbClr val="E7EDF2"/>
          </a:solidFill>
          <a:ln w="12700">
            <a:solidFill>
              <a:srgbClr val="E7EDF2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9125712" y="1920240"/>
            <a:ext cx="1691640" cy="658368"/>
          </a:xfrm>
          <a:prstGeom prst="roundRect">
            <a:avLst>
              <a:gd name="adj" fmla="val 6944"/>
            </a:avLst>
          </a:prstGeom>
          <a:solidFill>
            <a:srgbClr val="FFFFFF"/>
          </a:solidFill>
          <a:ln w="12700">
            <a:solidFill>
              <a:srgbClr val="C75C4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235440" y="2130552"/>
            <a:ext cx="1463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75C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发布回滚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530352" y="3246120"/>
            <a:ext cx="5166360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30352" y="3246120"/>
            <a:ext cx="73152" cy="713232"/>
          </a:xfrm>
          <a:prstGeom prst="rect">
            <a:avLst/>
          </a:prstGeom>
          <a:solidFill>
            <a:srgbClr val="C59D3F"/>
          </a:solidFill>
          <a:ln w="12700">
            <a:solidFill>
              <a:srgbClr val="C59D3F">
                <a:alpha val="0"/>
              </a:srgbClr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31520" y="3410712"/>
            <a:ext cx="48371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架构治理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731520" y="3749040"/>
            <a:ext cx="4846320" cy="914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2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架构评审、ADR、核心模块 owner、技术债台账。</a:t>
            </a:r>
            <a:endParaRPr lang="en-US" sz="920" dirty="0"/>
          </a:p>
        </p:txBody>
      </p:sp>
      <p:sp>
        <p:nvSpPr>
          <p:cNvPr id="29" name="Shape 27"/>
          <p:cNvSpPr/>
          <p:nvPr/>
        </p:nvSpPr>
        <p:spPr>
          <a:xfrm>
            <a:off x="6108192" y="3246120"/>
            <a:ext cx="5166360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108192" y="3246120"/>
            <a:ext cx="73152" cy="713232"/>
          </a:xfrm>
          <a:prstGeom prst="rect">
            <a:avLst/>
          </a:prstGeom>
          <a:solidFill>
            <a:srgbClr val="2E6D8E"/>
          </a:solidFill>
          <a:ln w="12700">
            <a:solidFill>
              <a:srgbClr val="2E6D8E">
                <a:alpha val="0"/>
              </a:srgbClr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309360" y="3410712"/>
            <a:ext cx="48371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研发效能</a:t>
            </a:r>
            <a:endParaRPr lang="en-US" sz="1150" dirty="0"/>
          </a:p>
        </p:txBody>
      </p:sp>
      <p:sp>
        <p:nvSpPr>
          <p:cNvPr id="32" name="Text 30"/>
          <p:cNvSpPr/>
          <p:nvPr/>
        </p:nvSpPr>
        <p:spPr>
          <a:xfrm>
            <a:off x="6309360" y="3749040"/>
            <a:ext cx="4846320" cy="914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2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研发流看板，按需求进入到上线统计流动效率。</a:t>
            </a:r>
            <a:endParaRPr lang="en-US" sz="920" dirty="0"/>
          </a:p>
        </p:txBody>
      </p:sp>
      <p:sp>
        <p:nvSpPr>
          <p:cNvPr id="33" name="Shape 31"/>
          <p:cNvSpPr/>
          <p:nvPr/>
        </p:nvSpPr>
        <p:spPr>
          <a:xfrm>
            <a:off x="530352" y="4206240"/>
            <a:ext cx="5166360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0352" y="4206240"/>
            <a:ext cx="73152" cy="713232"/>
          </a:xfrm>
          <a:prstGeom prst="rect">
            <a:avLst/>
          </a:prstGeom>
          <a:solidFill>
            <a:srgbClr val="2D7D67"/>
          </a:solidFill>
          <a:ln w="12700">
            <a:solidFill>
              <a:srgbClr val="2D7D67">
                <a:alpha val="0"/>
              </a:srgbClr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31520" y="4370832"/>
            <a:ext cx="48371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质量内建</a:t>
            </a:r>
            <a:endParaRPr lang="en-US" sz="1150" dirty="0"/>
          </a:p>
        </p:txBody>
      </p:sp>
      <p:sp>
        <p:nvSpPr>
          <p:cNvPr id="36" name="Text 34"/>
          <p:cNvSpPr/>
          <p:nvPr/>
        </p:nvSpPr>
        <p:spPr>
          <a:xfrm>
            <a:off x="731520" y="4709160"/>
            <a:ext cx="4846320" cy="914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2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P0/P1 用例前置、代码 review、自动化回归、发布门禁。</a:t>
            </a:r>
            <a:endParaRPr lang="en-US" sz="920" dirty="0"/>
          </a:p>
        </p:txBody>
      </p:sp>
      <p:sp>
        <p:nvSpPr>
          <p:cNvPr id="37" name="Shape 35"/>
          <p:cNvSpPr/>
          <p:nvPr/>
        </p:nvSpPr>
        <p:spPr>
          <a:xfrm>
            <a:off x="6108192" y="4206240"/>
            <a:ext cx="5166360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6108192" y="4206240"/>
            <a:ext cx="73152" cy="713232"/>
          </a:xfrm>
          <a:prstGeom prst="rect">
            <a:avLst/>
          </a:prstGeom>
          <a:solidFill>
            <a:srgbClr val="C75C4A"/>
          </a:solidFill>
          <a:ln w="12700">
            <a:solidFill>
              <a:srgbClr val="C75C4A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309360" y="4370832"/>
            <a:ext cx="48371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 辅助研发</a:t>
            </a:r>
            <a:endParaRPr lang="en-US" sz="1150" dirty="0"/>
          </a:p>
        </p:txBody>
      </p:sp>
      <p:sp>
        <p:nvSpPr>
          <p:cNvPr id="40" name="Text 38"/>
          <p:cNvSpPr/>
          <p:nvPr/>
        </p:nvSpPr>
        <p:spPr>
          <a:xfrm>
            <a:off x="6309360" y="4709160"/>
            <a:ext cx="4846320" cy="914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2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 做需求拆解、代码辅助、测试生成、文档复盘。</a:t>
            </a:r>
            <a:endParaRPr lang="en-US" sz="92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" y="384048"/>
            <a:ext cx="1051560" cy="292608"/>
          </a:xfrm>
          <a:prstGeom prst="roundRect">
            <a:avLst>
              <a:gd name="adj" fmla="val 12500"/>
            </a:avLst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21792" y="420624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DELIVERY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0352" y="713232"/>
            <a:ext cx="7132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交付团队规划：从上线导向升级为验收、回款和客户成功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30352" y="116128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交付团队要把项目做成案例，把案例做成标准包，把标准包反哺销售。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30352" y="1600200"/>
            <a:ext cx="1101852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635508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 H1 总结暨 H2 规划 | 技术中心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1393424" y="6309360"/>
            <a:ext cx="310896" cy="310896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393424" y="63093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11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530352" y="1874520"/>
            <a:ext cx="3273552" cy="877824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94944" y="2057400"/>
            <a:ext cx="914400" cy="256032"/>
          </a:xfrm>
          <a:prstGeom prst="roundRect">
            <a:avLst>
              <a:gd name="adj" fmla="val 10714"/>
            </a:avLst>
          </a:prstGeom>
          <a:solidFill>
            <a:srgbClr val="245D63"/>
          </a:solidFill>
          <a:ln w="12700">
            <a:solidFill>
              <a:srgbClr val="245D6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94944" y="2089404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01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1764792" y="2057400"/>
            <a:ext cx="1691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项目分级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764792" y="238658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8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A/B/C 管理强度</a:t>
            </a:r>
            <a:endParaRPr lang="en-US" sz="880" dirty="0"/>
          </a:p>
        </p:txBody>
      </p:sp>
      <p:sp>
        <p:nvSpPr>
          <p:cNvPr id="16" name="Shape 14"/>
          <p:cNvSpPr/>
          <p:nvPr/>
        </p:nvSpPr>
        <p:spPr>
          <a:xfrm>
            <a:off x="4233672" y="1874520"/>
            <a:ext cx="3273552" cy="877824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398264" y="2057400"/>
            <a:ext cx="914400" cy="256032"/>
          </a:xfrm>
          <a:prstGeom prst="roundRect">
            <a:avLst>
              <a:gd name="adj" fmla="val 10714"/>
            </a:avLst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398264" y="2089404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02</a:t>
            </a:r>
            <a:endParaRPr lang="en-US" sz="800" dirty="0"/>
          </a:p>
        </p:txBody>
      </p:sp>
      <p:sp>
        <p:nvSpPr>
          <p:cNvPr id="19" name="Text 17"/>
          <p:cNvSpPr/>
          <p:nvPr/>
        </p:nvSpPr>
        <p:spPr>
          <a:xfrm>
            <a:off x="5468112" y="2057400"/>
            <a:ext cx="1691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里程碑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468112" y="238658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8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合同 / 发货 / 安装 / 联调</a:t>
            </a:r>
            <a:endParaRPr lang="en-US" sz="880" dirty="0"/>
          </a:p>
        </p:txBody>
      </p:sp>
      <p:sp>
        <p:nvSpPr>
          <p:cNvPr id="21" name="Shape 19"/>
          <p:cNvSpPr/>
          <p:nvPr/>
        </p:nvSpPr>
        <p:spPr>
          <a:xfrm>
            <a:off x="7936992" y="1874520"/>
            <a:ext cx="3273552" cy="877824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8101584" y="2057400"/>
            <a:ext cx="914400" cy="256032"/>
          </a:xfrm>
          <a:prstGeom prst="roundRect">
            <a:avLst>
              <a:gd name="adj" fmla="val 10714"/>
            </a:avLst>
          </a:prstGeom>
          <a:solidFill>
            <a:srgbClr val="C75C4A"/>
          </a:solidFill>
          <a:ln w="12700">
            <a:solidFill>
              <a:srgbClr val="C75C4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101584" y="2089404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03</a:t>
            </a:r>
            <a:endParaRPr lang="en-US" sz="800" dirty="0"/>
          </a:p>
        </p:txBody>
      </p:sp>
      <p:sp>
        <p:nvSpPr>
          <p:cNvPr id="24" name="Text 22"/>
          <p:cNvSpPr/>
          <p:nvPr/>
        </p:nvSpPr>
        <p:spPr>
          <a:xfrm>
            <a:off x="9171432" y="2057400"/>
            <a:ext cx="1691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风险台账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9171432" y="2386584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8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红黄绿 + 关闭时间</a:t>
            </a:r>
            <a:endParaRPr lang="en-US" sz="880" dirty="0"/>
          </a:p>
        </p:txBody>
      </p:sp>
      <p:sp>
        <p:nvSpPr>
          <p:cNvPr id="26" name="Shape 24"/>
          <p:cNvSpPr/>
          <p:nvPr/>
        </p:nvSpPr>
        <p:spPr>
          <a:xfrm>
            <a:off x="530352" y="3172968"/>
            <a:ext cx="3273552" cy="877824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694944" y="3355848"/>
            <a:ext cx="914400" cy="256032"/>
          </a:xfrm>
          <a:prstGeom prst="roundRect">
            <a:avLst>
              <a:gd name="adj" fmla="val 10714"/>
            </a:avLst>
          </a:prstGeom>
          <a:solidFill>
            <a:srgbClr val="2E6D8E"/>
          </a:solidFill>
          <a:ln w="12700">
            <a:solidFill>
              <a:srgbClr val="2E6D8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94944" y="3387852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04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1764792" y="3355848"/>
            <a:ext cx="1691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验收资料包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1764792" y="368503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8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截图 / 培训 / 客户确认</a:t>
            </a:r>
            <a:endParaRPr lang="en-US" sz="880" dirty="0"/>
          </a:p>
        </p:txBody>
      </p:sp>
      <p:sp>
        <p:nvSpPr>
          <p:cNvPr id="31" name="Shape 29"/>
          <p:cNvSpPr/>
          <p:nvPr/>
        </p:nvSpPr>
        <p:spPr>
          <a:xfrm>
            <a:off x="4233672" y="3172968"/>
            <a:ext cx="3273552" cy="877824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398264" y="3355848"/>
            <a:ext cx="914400" cy="256032"/>
          </a:xfrm>
          <a:prstGeom prst="roundRect">
            <a:avLst>
              <a:gd name="adj" fmla="val 10714"/>
            </a:avLst>
          </a:prstGeom>
          <a:solidFill>
            <a:srgbClr val="2D7D67"/>
          </a:solidFill>
          <a:ln w="12700">
            <a:solidFill>
              <a:srgbClr val="2D7D6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398264" y="3387852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05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5468112" y="3355848"/>
            <a:ext cx="1691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客户成功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468112" y="368503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8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陪跑 / 运营数据 / 二期线索</a:t>
            </a:r>
            <a:endParaRPr lang="en-US" sz="880" dirty="0"/>
          </a:p>
        </p:txBody>
      </p:sp>
      <p:sp>
        <p:nvSpPr>
          <p:cNvPr id="36" name="Shape 34"/>
          <p:cNvSpPr/>
          <p:nvPr/>
        </p:nvSpPr>
        <p:spPr>
          <a:xfrm>
            <a:off x="7936992" y="3172968"/>
            <a:ext cx="3273552" cy="877824"/>
          </a:xfrm>
          <a:prstGeom prst="roundRect">
            <a:avLst>
              <a:gd name="adj" fmla="val 6250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8101584" y="3355848"/>
            <a:ext cx="914400" cy="256032"/>
          </a:xfrm>
          <a:prstGeom prst="roundRect">
            <a:avLst>
              <a:gd name="adj" fmla="val 10714"/>
            </a:avLst>
          </a:prstGeom>
          <a:solidFill>
            <a:srgbClr val="172A3A"/>
          </a:solidFill>
          <a:ln w="12700">
            <a:solidFill>
              <a:srgbClr val="172A3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101584" y="3387852"/>
            <a:ext cx="91440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06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9171432" y="3355848"/>
            <a:ext cx="16916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回款支撑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9171432" y="368503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8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验收证据支撑商务</a:t>
            </a:r>
            <a:endParaRPr lang="en-US" sz="880" dirty="0"/>
          </a:p>
        </p:txBody>
      </p:sp>
      <p:sp>
        <p:nvSpPr>
          <p:cNvPr id="41" name="Shape 39"/>
          <p:cNvSpPr/>
          <p:nvPr/>
        </p:nvSpPr>
        <p:spPr>
          <a:xfrm>
            <a:off x="530352" y="5047488"/>
            <a:ext cx="11018520" cy="475488"/>
          </a:xfrm>
          <a:prstGeom prst="rect">
            <a:avLst/>
          </a:prstGeom>
          <a:solidFill>
            <a:srgbClr val="E4F2EF"/>
          </a:solidFill>
          <a:ln w="12700">
            <a:solidFill>
              <a:srgbClr val="E4F2EF">
                <a:alpha val="0"/>
              </a:srgbClr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31520" y="5193792"/>
            <a:ext cx="98755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关键指标：准时上线率、验收周期、回款节点达成率、交付包完整率、客户满意度。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" y="384048"/>
            <a:ext cx="1051560" cy="292608"/>
          </a:xfrm>
          <a:prstGeom prst="roundRect">
            <a:avLst>
              <a:gd name="adj" fmla="val 12500"/>
            </a:avLst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21792" y="420624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MILESTONES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0352" y="713232"/>
            <a:ext cx="7132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重点项目与里程碑：用 A 类项目验证标准包和交付闭环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30352" y="116128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重点项目不是平均推进，要按金额、战略价值、复杂度和风险分级管理。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30352" y="1600200"/>
            <a:ext cx="1101852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635508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 H1 总结暨 H2 规划 | 技术中心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1393424" y="6309360"/>
            <a:ext cx="310896" cy="310896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393424" y="63093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12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2880360" y="1901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7月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114800" y="1901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8月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5349240" y="1901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9月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583680" y="1901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10月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7818120" y="1901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11月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9052560" y="190195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12月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530352" y="2331720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国信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1874520" y="2368296"/>
            <a:ext cx="7726680" cy="109728"/>
          </a:xfrm>
          <a:prstGeom prst="rect">
            <a:avLst/>
          </a:prstGeom>
          <a:solidFill>
            <a:srgbClr val="E7EDF2"/>
          </a:solidFill>
          <a:ln w="12700">
            <a:solidFill>
              <a:srgbClr val="E7EDF2">
                <a:alpha val="0"/>
              </a:srgbClr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1874520" y="2331720"/>
            <a:ext cx="2834640" cy="182880"/>
          </a:xfrm>
          <a:prstGeom prst="rect">
            <a:avLst/>
          </a:prstGeom>
          <a:solidFill>
            <a:srgbClr val="245D63"/>
          </a:solidFill>
          <a:ln w="12700">
            <a:solidFill>
              <a:srgbClr val="245D63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9893808" y="2313432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总控/验收包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530352" y="2907792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城市副中心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1874520" y="2944368"/>
            <a:ext cx="7726680" cy="109728"/>
          </a:xfrm>
          <a:prstGeom prst="rect">
            <a:avLst/>
          </a:prstGeom>
          <a:solidFill>
            <a:srgbClr val="E7EDF2"/>
          </a:solidFill>
          <a:ln w="12700">
            <a:solidFill>
              <a:srgbClr val="E7EDF2">
                <a:alpha val="0"/>
              </a:srgbClr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240280" y="2907792"/>
            <a:ext cx="2514600" cy="182880"/>
          </a:xfrm>
          <a:prstGeom prst="rect">
            <a:avLst/>
          </a:prstGeom>
          <a:solidFill>
            <a:srgbClr val="C59D3F"/>
          </a:solidFill>
          <a:ln w="12700">
            <a:solidFill>
              <a:srgbClr val="C59D3F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893808" y="2889504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信创/适配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530352" y="3483864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大兴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1874520" y="3520440"/>
            <a:ext cx="7726680" cy="109728"/>
          </a:xfrm>
          <a:prstGeom prst="rect">
            <a:avLst/>
          </a:prstGeom>
          <a:solidFill>
            <a:srgbClr val="E7EDF2"/>
          </a:solidFill>
          <a:ln w="12700">
            <a:solidFill>
              <a:srgbClr val="E7EDF2">
                <a:alpha val="0"/>
              </a:srgbClr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697480" y="3483864"/>
            <a:ext cx="2148840" cy="182880"/>
          </a:xfrm>
          <a:prstGeom prst="rect">
            <a:avLst/>
          </a:prstGeom>
          <a:solidFill>
            <a:srgbClr val="2E6D8E"/>
          </a:solidFill>
          <a:ln w="12700">
            <a:solidFill>
              <a:srgbClr val="2E6D8E">
                <a:alpha val="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893808" y="3465576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交付门禁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530352" y="4059936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江西 206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1874520" y="4096512"/>
            <a:ext cx="7726680" cy="109728"/>
          </a:xfrm>
          <a:prstGeom prst="rect">
            <a:avLst/>
          </a:prstGeom>
          <a:solidFill>
            <a:srgbClr val="E7EDF2"/>
          </a:solidFill>
          <a:ln w="12700">
            <a:solidFill>
              <a:srgbClr val="E7EDF2">
                <a:alpha val="0"/>
              </a:srgbClr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108960" y="4059936"/>
            <a:ext cx="1828800" cy="182880"/>
          </a:xfrm>
          <a:prstGeom prst="rect">
            <a:avLst/>
          </a:prstGeom>
          <a:solidFill>
            <a:srgbClr val="2D7D67"/>
          </a:solidFill>
          <a:ln w="12700">
            <a:solidFill>
              <a:srgbClr val="2D7D67">
                <a:alpha val="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9893808" y="4041648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称重联调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530352" y="4636008"/>
            <a:ext cx="12801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金斯瑞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1874520" y="4672584"/>
            <a:ext cx="7726680" cy="109728"/>
          </a:xfrm>
          <a:prstGeom prst="rect">
            <a:avLst/>
          </a:prstGeom>
          <a:solidFill>
            <a:srgbClr val="E7EDF2"/>
          </a:solidFill>
          <a:ln w="12700">
            <a:solidFill>
              <a:srgbClr val="E7EDF2">
                <a:alpha val="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931920" y="4636008"/>
            <a:ext cx="2423160" cy="182880"/>
          </a:xfrm>
          <a:prstGeom prst="rect">
            <a:avLst/>
          </a:prstGeom>
          <a:solidFill>
            <a:srgbClr val="C75C4A"/>
          </a:solidFill>
          <a:ln w="12700">
            <a:solidFill>
              <a:srgbClr val="C75C4A">
                <a:alpha val="0"/>
              </a:srgbClr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9893808" y="461772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标准案例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530352" y="5376672"/>
            <a:ext cx="11018520" cy="566928"/>
          </a:xfrm>
          <a:prstGeom prst="roundRect">
            <a:avLst>
              <a:gd name="adj" fmla="val 8065"/>
            </a:avLst>
          </a:prstGeom>
          <a:solidFill>
            <a:srgbClr val="F8E7E3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530352" y="5376672"/>
            <a:ext cx="73152" cy="566928"/>
          </a:xfrm>
          <a:prstGeom prst="rect">
            <a:avLst/>
          </a:prstGeom>
          <a:solidFill>
            <a:srgbClr val="C75C4A"/>
          </a:solidFill>
          <a:ln w="12700">
            <a:solidFill>
              <a:srgbClr val="C75C4A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731520" y="5532120"/>
            <a:ext cx="11887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待补事实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2084832" y="5532120"/>
            <a:ext cx="8869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8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每个重点项目需回填：合同 / 上线 / 验收 / 回款节点、负责人、风险等级、客户确认材料。</a:t>
            </a:r>
            <a:endParaRPr lang="en-US" sz="98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" y="384048"/>
            <a:ext cx="1051560" cy="292608"/>
          </a:xfrm>
          <a:prstGeom prst="roundRect">
            <a:avLst>
              <a:gd name="adj" fmla="val 12500"/>
            </a:avLst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21792" y="420624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PLAN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0352" y="713232"/>
            <a:ext cx="7132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下半年月度推进计划：7 月建机制，8-9 月跑样板，Q4 复制复盘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30352" y="116128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规划要落到时间、责任人、验收物，不停留在口号。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30352" y="1600200"/>
            <a:ext cx="1101852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635508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 H1 总结暨 H2 规划 | 技术中心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1393424" y="6309360"/>
            <a:ext cx="310896" cy="310896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393424" y="63093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13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2286000" y="1847088"/>
            <a:ext cx="6583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7月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615184" y="2176272"/>
            <a:ext cx="0" cy="2834640"/>
          </a:xfrm>
          <a:prstGeom prst="line">
            <a:avLst/>
          </a:prstGeom>
          <a:noFill/>
          <a:ln w="6350">
            <a:solidFill>
              <a:srgbClr val="D9E2E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703320" y="1847088"/>
            <a:ext cx="6583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8月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032504" y="2176272"/>
            <a:ext cx="0" cy="2834640"/>
          </a:xfrm>
          <a:prstGeom prst="line">
            <a:avLst/>
          </a:prstGeom>
          <a:noFill/>
          <a:ln w="6350">
            <a:solidFill>
              <a:srgbClr val="D9E2E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120640" y="1847088"/>
            <a:ext cx="6583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9月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449824" y="2176272"/>
            <a:ext cx="0" cy="2834640"/>
          </a:xfrm>
          <a:prstGeom prst="line">
            <a:avLst/>
          </a:prstGeom>
          <a:noFill/>
          <a:ln w="6350">
            <a:solidFill>
              <a:srgbClr val="D9E2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537960" y="1847088"/>
            <a:ext cx="6583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10月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867144" y="2176272"/>
            <a:ext cx="0" cy="2834640"/>
          </a:xfrm>
          <a:prstGeom prst="line">
            <a:avLst/>
          </a:prstGeom>
          <a:noFill/>
          <a:ln w="6350">
            <a:solidFill>
              <a:srgbClr val="D9E2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7955280" y="1847088"/>
            <a:ext cx="6583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11月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8284464" y="2176272"/>
            <a:ext cx="0" cy="2834640"/>
          </a:xfrm>
          <a:prstGeom prst="line">
            <a:avLst/>
          </a:prstGeom>
          <a:noFill/>
          <a:ln w="6350">
            <a:solidFill>
              <a:srgbClr val="D9E2E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372600" y="1847088"/>
            <a:ext cx="65836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12月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9701784" y="2176272"/>
            <a:ext cx="0" cy="2834640"/>
          </a:xfrm>
          <a:prstGeom prst="line">
            <a:avLst/>
          </a:prstGeom>
          <a:noFill/>
          <a:ln w="6350">
            <a:solidFill>
              <a:srgbClr val="D9E2E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30352" y="2331720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C59D3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2286000" y="2377440"/>
            <a:ext cx="7726680" cy="109728"/>
          </a:xfrm>
          <a:prstGeom prst="rect">
            <a:avLst/>
          </a:prstGeom>
          <a:solidFill>
            <a:srgbClr val="E7EDF2"/>
          </a:solidFill>
          <a:ln w="12700">
            <a:solidFill>
              <a:srgbClr val="E7EDF2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286000" y="2313432"/>
            <a:ext cx="1234440" cy="201168"/>
          </a:xfrm>
          <a:prstGeom prst="rect">
            <a:avLst/>
          </a:prstGeom>
          <a:solidFill>
            <a:srgbClr val="C59D3F"/>
          </a:solidFill>
          <a:ln w="12700">
            <a:solidFill>
              <a:srgbClr val="C59D3F">
                <a:alpha val="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331720" y="2350008"/>
            <a:ext cx="11430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6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产品包边界</a:t>
            </a:r>
            <a:endParaRPr lang="en-US" sz="660" dirty="0"/>
          </a:p>
        </p:txBody>
      </p:sp>
      <p:sp>
        <p:nvSpPr>
          <p:cNvPr id="27" name="Shape 25"/>
          <p:cNvSpPr/>
          <p:nvPr/>
        </p:nvSpPr>
        <p:spPr>
          <a:xfrm>
            <a:off x="3931920" y="2313432"/>
            <a:ext cx="1828800" cy="201168"/>
          </a:xfrm>
          <a:prstGeom prst="rect">
            <a:avLst/>
          </a:prstGeom>
          <a:solidFill>
            <a:srgbClr val="C59D3F"/>
          </a:solidFill>
          <a:ln w="12700">
            <a:solidFill>
              <a:srgbClr val="C59D3F">
                <a:alpha val="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977640" y="2350008"/>
            <a:ext cx="173736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6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样板验证</a:t>
            </a:r>
            <a:endParaRPr lang="en-US" sz="660" dirty="0"/>
          </a:p>
        </p:txBody>
      </p:sp>
      <p:sp>
        <p:nvSpPr>
          <p:cNvPr id="29" name="Shape 27"/>
          <p:cNvSpPr/>
          <p:nvPr/>
        </p:nvSpPr>
        <p:spPr>
          <a:xfrm>
            <a:off x="6583680" y="2313432"/>
            <a:ext cx="2743200" cy="201168"/>
          </a:xfrm>
          <a:prstGeom prst="rect">
            <a:avLst/>
          </a:prstGeom>
          <a:solidFill>
            <a:srgbClr val="245D63"/>
          </a:solidFill>
          <a:ln w="12700">
            <a:solidFill>
              <a:srgbClr val="245D63">
                <a:alpha val="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629400" y="2350008"/>
            <a:ext cx="265176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6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行业版复制</a:t>
            </a:r>
            <a:endParaRPr lang="en-US" sz="660" dirty="0"/>
          </a:p>
        </p:txBody>
      </p:sp>
      <p:sp>
        <p:nvSpPr>
          <p:cNvPr id="31" name="Text 29"/>
          <p:cNvSpPr/>
          <p:nvPr/>
        </p:nvSpPr>
        <p:spPr>
          <a:xfrm>
            <a:off x="530352" y="289864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2E6D8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研发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2286000" y="2944368"/>
            <a:ext cx="7726680" cy="109728"/>
          </a:xfrm>
          <a:prstGeom prst="rect">
            <a:avLst/>
          </a:prstGeom>
          <a:solidFill>
            <a:srgbClr val="E7EDF2"/>
          </a:solidFill>
          <a:ln w="12700">
            <a:solidFill>
              <a:srgbClr val="E7EDF2">
                <a:alpha val="0"/>
              </a:srgbClr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2286000" y="2880360"/>
            <a:ext cx="1234440" cy="201168"/>
          </a:xfrm>
          <a:prstGeom prst="rect">
            <a:avLst/>
          </a:prstGeom>
          <a:solidFill>
            <a:srgbClr val="2E6D8E"/>
          </a:solidFill>
          <a:ln w="12700">
            <a:solidFill>
              <a:srgbClr val="2E6D8E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331720" y="2916936"/>
            <a:ext cx="11430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6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研发流看板</a:t>
            </a:r>
            <a:endParaRPr lang="en-US" sz="660" dirty="0"/>
          </a:p>
        </p:txBody>
      </p:sp>
      <p:sp>
        <p:nvSpPr>
          <p:cNvPr id="35" name="Shape 33"/>
          <p:cNvSpPr/>
          <p:nvPr/>
        </p:nvSpPr>
        <p:spPr>
          <a:xfrm>
            <a:off x="3931920" y="2880360"/>
            <a:ext cx="1828800" cy="201168"/>
          </a:xfrm>
          <a:prstGeom prst="rect">
            <a:avLst/>
          </a:prstGeom>
          <a:solidFill>
            <a:srgbClr val="C59D3F"/>
          </a:solidFill>
          <a:ln w="12700">
            <a:solidFill>
              <a:srgbClr val="C59D3F">
                <a:alpha val="0"/>
              </a:srgbClr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977640" y="2916936"/>
            <a:ext cx="173736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6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自动回归/AI闭环</a:t>
            </a:r>
            <a:endParaRPr lang="en-US" sz="660" dirty="0"/>
          </a:p>
        </p:txBody>
      </p:sp>
      <p:sp>
        <p:nvSpPr>
          <p:cNvPr id="37" name="Shape 35"/>
          <p:cNvSpPr/>
          <p:nvPr/>
        </p:nvSpPr>
        <p:spPr>
          <a:xfrm>
            <a:off x="6583680" y="2880360"/>
            <a:ext cx="2743200" cy="201168"/>
          </a:xfrm>
          <a:prstGeom prst="rect">
            <a:avLst/>
          </a:prstGeom>
          <a:solidFill>
            <a:srgbClr val="245D63"/>
          </a:solidFill>
          <a:ln w="12700">
            <a:solidFill>
              <a:srgbClr val="245D63">
                <a:alpha val="0"/>
              </a:srgbClr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629400" y="2916936"/>
            <a:ext cx="265176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6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平台基线</a:t>
            </a:r>
            <a:endParaRPr lang="en-US" sz="660" dirty="0"/>
          </a:p>
        </p:txBody>
      </p:sp>
      <p:sp>
        <p:nvSpPr>
          <p:cNvPr id="39" name="Text 37"/>
          <p:cNvSpPr/>
          <p:nvPr/>
        </p:nvSpPr>
        <p:spPr>
          <a:xfrm>
            <a:off x="530352" y="3465576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2D7D6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交付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2286000" y="3511296"/>
            <a:ext cx="7726680" cy="109728"/>
          </a:xfrm>
          <a:prstGeom prst="rect">
            <a:avLst/>
          </a:prstGeom>
          <a:solidFill>
            <a:srgbClr val="E7EDF2"/>
          </a:solidFill>
          <a:ln w="12700">
            <a:solidFill>
              <a:srgbClr val="E7EDF2">
                <a:alpha val="0"/>
              </a:srgbClr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2286000" y="3447288"/>
            <a:ext cx="1234440" cy="201168"/>
          </a:xfrm>
          <a:prstGeom prst="rect">
            <a:avLst/>
          </a:prstGeom>
          <a:solidFill>
            <a:srgbClr val="2D7D67"/>
          </a:solidFill>
          <a:ln w="12700">
            <a:solidFill>
              <a:srgbClr val="2D7D67">
                <a:alpha val="0"/>
              </a:srgbClr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331720" y="3483864"/>
            <a:ext cx="11430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6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项目总控</a:t>
            </a:r>
            <a:endParaRPr lang="en-US" sz="660" dirty="0"/>
          </a:p>
        </p:txBody>
      </p:sp>
      <p:sp>
        <p:nvSpPr>
          <p:cNvPr id="43" name="Shape 41"/>
          <p:cNvSpPr/>
          <p:nvPr/>
        </p:nvSpPr>
        <p:spPr>
          <a:xfrm>
            <a:off x="3931920" y="3447288"/>
            <a:ext cx="1828800" cy="201168"/>
          </a:xfrm>
          <a:prstGeom prst="rect">
            <a:avLst/>
          </a:prstGeom>
          <a:solidFill>
            <a:srgbClr val="C59D3F"/>
          </a:solidFill>
          <a:ln w="12700">
            <a:solidFill>
              <a:srgbClr val="C59D3F">
                <a:alpha val="0"/>
              </a:srgbClr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977640" y="3483864"/>
            <a:ext cx="173736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6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验收包试点</a:t>
            </a:r>
            <a:endParaRPr lang="en-US" sz="660" dirty="0"/>
          </a:p>
        </p:txBody>
      </p:sp>
      <p:sp>
        <p:nvSpPr>
          <p:cNvPr id="45" name="Shape 43"/>
          <p:cNvSpPr/>
          <p:nvPr/>
        </p:nvSpPr>
        <p:spPr>
          <a:xfrm>
            <a:off x="6583680" y="3447288"/>
            <a:ext cx="2743200" cy="201168"/>
          </a:xfrm>
          <a:prstGeom prst="rect">
            <a:avLst/>
          </a:prstGeom>
          <a:solidFill>
            <a:srgbClr val="245D63"/>
          </a:solidFill>
          <a:ln w="12700">
            <a:solidFill>
              <a:srgbClr val="245D63">
                <a:alpha val="0"/>
              </a:srgbClr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6629400" y="3483864"/>
            <a:ext cx="265176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6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客户成功常态化</a:t>
            </a:r>
            <a:endParaRPr lang="en-US" sz="660" dirty="0"/>
          </a:p>
        </p:txBody>
      </p:sp>
      <p:sp>
        <p:nvSpPr>
          <p:cNvPr id="47" name="Text 45"/>
          <p:cNvSpPr/>
          <p:nvPr/>
        </p:nvSpPr>
        <p:spPr>
          <a:xfrm>
            <a:off x="530352" y="4032504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C75C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2286000" y="4078224"/>
            <a:ext cx="7726680" cy="109728"/>
          </a:xfrm>
          <a:prstGeom prst="rect">
            <a:avLst/>
          </a:prstGeom>
          <a:solidFill>
            <a:srgbClr val="E7EDF2"/>
          </a:solidFill>
          <a:ln w="12700">
            <a:solidFill>
              <a:srgbClr val="E7EDF2">
                <a:alpha val="0"/>
              </a:srgbClr>
            </a:solidFill>
            <a:prstDash val="solid"/>
          </a:ln>
        </p:spPr>
      </p:sp>
      <p:sp>
        <p:nvSpPr>
          <p:cNvPr id="49" name="Shape 47"/>
          <p:cNvSpPr/>
          <p:nvPr/>
        </p:nvSpPr>
        <p:spPr>
          <a:xfrm>
            <a:off x="2286000" y="4014216"/>
            <a:ext cx="1234440" cy="201168"/>
          </a:xfrm>
          <a:prstGeom prst="rect">
            <a:avLst/>
          </a:prstGeom>
          <a:solidFill>
            <a:srgbClr val="C75C4A"/>
          </a:solidFill>
          <a:ln w="12700">
            <a:solidFill>
              <a:srgbClr val="C75C4A">
                <a:alpha val="0"/>
              </a:srgbClr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2331720" y="4050792"/>
            <a:ext cx="11430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6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AI规范</a:t>
            </a:r>
            <a:endParaRPr lang="en-US" sz="660" dirty="0"/>
          </a:p>
        </p:txBody>
      </p:sp>
      <p:sp>
        <p:nvSpPr>
          <p:cNvPr id="51" name="Shape 49"/>
          <p:cNvSpPr/>
          <p:nvPr/>
        </p:nvSpPr>
        <p:spPr>
          <a:xfrm>
            <a:off x="3931920" y="4014216"/>
            <a:ext cx="1828800" cy="201168"/>
          </a:xfrm>
          <a:prstGeom prst="rect">
            <a:avLst/>
          </a:prstGeom>
          <a:solidFill>
            <a:srgbClr val="C59D3F"/>
          </a:solidFill>
          <a:ln w="12700">
            <a:solidFill>
              <a:srgbClr val="C59D3F">
                <a:alpha val="0"/>
              </a:srgbClr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977640" y="4050792"/>
            <a:ext cx="173736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6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试点闭环</a:t>
            </a:r>
            <a:endParaRPr lang="en-US" sz="660" dirty="0"/>
          </a:p>
        </p:txBody>
      </p:sp>
      <p:sp>
        <p:nvSpPr>
          <p:cNvPr id="53" name="Shape 51"/>
          <p:cNvSpPr/>
          <p:nvPr/>
        </p:nvSpPr>
        <p:spPr>
          <a:xfrm>
            <a:off x="6583680" y="4014216"/>
            <a:ext cx="2743200" cy="201168"/>
          </a:xfrm>
          <a:prstGeom prst="rect">
            <a:avLst/>
          </a:prstGeom>
          <a:solidFill>
            <a:srgbClr val="245D63"/>
          </a:solidFill>
          <a:ln w="12700">
            <a:solidFill>
              <a:srgbClr val="245D63">
                <a:alpha val="0"/>
              </a:srgbClr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629400" y="4050792"/>
            <a:ext cx="265176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6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人效复盘</a:t>
            </a:r>
            <a:endParaRPr lang="en-US" sz="660" dirty="0"/>
          </a:p>
        </p:txBody>
      </p:sp>
      <p:sp>
        <p:nvSpPr>
          <p:cNvPr id="55" name="Text 53"/>
          <p:cNvSpPr/>
          <p:nvPr/>
        </p:nvSpPr>
        <p:spPr>
          <a:xfrm>
            <a:off x="530352" y="4599432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安全</a:t>
            </a:r>
            <a:endParaRPr lang="en-US" sz="1050" dirty="0"/>
          </a:p>
        </p:txBody>
      </p:sp>
      <p:sp>
        <p:nvSpPr>
          <p:cNvPr id="56" name="Shape 54"/>
          <p:cNvSpPr/>
          <p:nvPr/>
        </p:nvSpPr>
        <p:spPr>
          <a:xfrm>
            <a:off x="2286000" y="4645152"/>
            <a:ext cx="7726680" cy="109728"/>
          </a:xfrm>
          <a:prstGeom prst="rect">
            <a:avLst/>
          </a:prstGeom>
          <a:solidFill>
            <a:srgbClr val="E7EDF2"/>
          </a:solidFill>
          <a:ln w="12700">
            <a:solidFill>
              <a:srgbClr val="E7EDF2">
                <a:alpha val="0"/>
              </a:srgbClr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2286000" y="4581144"/>
            <a:ext cx="1234440" cy="201168"/>
          </a:xfrm>
          <a:prstGeom prst="rect">
            <a:avLst/>
          </a:prstGeom>
          <a:solidFill>
            <a:srgbClr val="245D63"/>
          </a:solidFill>
          <a:ln w="12700">
            <a:solidFill>
              <a:srgbClr val="245D63">
                <a:alpha val="0"/>
              </a:srgbClr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2331720" y="4617720"/>
            <a:ext cx="114300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6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安全基线</a:t>
            </a:r>
            <a:endParaRPr lang="en-US" sz="660" dirty="0"/>
          </a:p>
        </p:txBody>
      </p:sp>
      <p:sp>
        <p:nvSpPr>
          <p:cNvPr id="59" name="Shape 57"/>
          <p:cNvSpPr/>
          <p:nvPr/>
        </p:nvSpPr>
        <p:spPr>
          <a:xfrm>
            <a:off x="3931920" y="4581144"/>
            <a:ext cx="1828800" cy="201168"/>
          </a:xfrm>
          <a:prstGeom prst="rect">
            <a:avLst/>
          </a:prstGeom>
          <a:solidFill>
            <a:srgbClr val="C59D3F"/>
          </a:solidFill>
          <a:ln w="12700">
            <a:solidFill>
              <a:srgbClr val="C59D3F">
                <a:alpha val="0"/>
              </a:srgbClr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3977640" y="4617720"/>
            <a:ext cx="173736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6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稳定看板</a:t>
            </a:r>
            <a:endParaRPr lang="en-US" sz="660" dirty="0"/>
          </a:p>
        </p:txBody>
      </p:sp>
      <p:sp>
        <p:nvSpPr>
          <p:cNvPr id="61" name="Shape 59"/>
          <p:cNvSpPr/>
          <p:nvPr/>
        </p:nvSpPr>
        <p:spPr>
          <a:xfrm>
            <a:off x="6583680" y="4581144"/>
            <a:ext cx="2743200" cy="201168"/>
          </a:xfrm>
          <a:prstGeom prst="rect">
            <a:avLst/>
          </a:prstGeom>
          <a:solidFill>
            <a:srgbClr val="245D63"/>
          </a:solidFill>
          <a:ln w="12700">
            <a:solidFill>
              <a:srgbClr val="245D63">
                <a:alpha val="0"/>
              </a:srgbClr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6629400" y="4617720"/>
            <a:ext cx="265176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660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合规证据库</a:t>
            </a:r>
            <a:endParaRPr lang="en-US" sz="660" dirty="0"/>
          </a:p>
        </p:txBody>
      </p:sp>
      <p:sp>
        <p:nvSpPr>
          <p:cNvPr id="63" name="Shape 61"/>
          <p:cNvSpPr/>
          <p:nvPr/>
        </p:nvSpPr>
        <p:spPr>
          <a:xfrm>
            <a:off x="530352" y="5486400"/>
            <a:ext cx="11018520" cy="438912"/>
          </a:xfrm>
          <a:prstGeom prst="rect">
            <a:avLst/>
          </a:prstGeom>
          <a:solidFill>
            <a:srgbClr val="F7EFD8"/>
          </a:solidFill>
          <a:ln w="12700">
            <a:solidFill>
              <a:srgbClr val="F7EFD8">
                <a:alpha val="0"/>
              </a:srgbClr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731520" y="5614416"/>
            <a:ext cx="8869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月度验收：每月输出指标看板、项目风险台账、AI 人效台账和复盘清单。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" y="384048"/>
            <a:ext cx="1051560" cy="292608"/>
          </a:xfrm>
          <a:prstGeom prst="roundRect">
            <a:avLst>
              <a:gd name="adj" fmla="val 12500"/>
            </a:avLst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21792" y="420624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TEAM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0352" y="713232"/>
            <a:ext cx="7132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团队规划：从会用 AI，到全员按 Agent 工作方式交付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30352" y="116128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团队管理重点不是简单扩人，而是建立价值流团队和 AI Native 工作方式。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30352" y="1600200"/>
            <a:ext cx="1101852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635508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 H1 总结暨 H2 规划 | 技术中心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1393424" y="6309360"/>
            <a:ext cx="310896" cy="310896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393424" y="63093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14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530352" y="1847088"/>
            <a:ext cx="2423160" cy="2304288"/>
          </a:xfrm>
          <a:prstGeom prst="roundRect">
            <a:avLst>
              <a:gd name="adj" fmla="val 2381"/>
            </a:avLst>
          </a:prstGeom>
          <a:solidFill>
            <a:srgbClr val="FFFFFF"/>
          </a:solidFill>
          <a:ln w="12700">
            <a:solidFill>
              <a:srgbClr val="245D63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399032" y="2075688"/>
            <a:ext cx="502920" cy="502920"/>
          </a:xfrm>
          <a:prstGeom prst="ellipse">
            <a:avLst/>
          </a:prstGeom>
          <a:solidFill>
            <a:srgbClr val="245D63"/>
          </a:solidFill>
          <a:ln w="12700">
            <a:solidFill>
              <a:srgbClr val="245D6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399032" y="2194560"/>
            <a:ext cx="5029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67512" y="2816352"/>
            <a:ext cx="2148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个人会用 AI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713232" y="3154680"/>
            <a:ext cx="2057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2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需求分析、资料整理、方案、测试、报告、复盘</a:t>
            </a:r>
            <a:endParaRPr lang="en-US" sz="820" dirty="0"/>
          </a:p>
        </p:txBody>
      </p:sp>
      <p:sp>
        <p:nvSpPr>
          <p:cNvPr id="16" name="Text 14"/>
          <p:cNvSpPr/>
          <p:nvPr/>
        </p:nvSpPr>
        <p:spPr>
          <a:xfrm>
            <a:off x="713232" y="3767328"/>
            <a:ext cx="2057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8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补指标：单任务节省工时</a:t>
            </a:r>
            <a:endParaRPr lang="en-US" sz="780" dirty="0"/>
          </a:p>
        </p:txBody>
      </p:sp>
      <p:sp>
        <p:nvSpPr>
          <p:cNvPr id="17" name="Shape 15"/>
          <p:cNvSpPr/>
          <p:nvPr/>
        </p:nvSpPr>
        <p:spPr>
          <a:xfrm>
            <a:off x="3319272" y="1847088"/>
            <a:ext cx="2423160" cy="2304288"/>
          </a:xfrm>
          <a:prstGeom prst="roundRect">
            <a:avLst>
              <a:gd name="adj" fmla="val 2381"/>
            </a:avLst>
          </a:prstGeom>
          <a:solidFill>
            <a:srgbClr val="FFFFF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187952" y="2075688"/>
            <a:ext cx="502920" cy="502920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187952" y="2194560"/>
            <a:ext cx="5029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456432" y="2816352"/>
            <a:ext cx="2148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流程沉淀 workflow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3502152" y="3154680"/>
            <a:ext cx="2057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2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67 skill、143 任务索引</a:t>
            </a:r>
            <a:endParaRPr lang="en-US" sz="820" dirty="0"/>
          </a:p>
          <a:p>
            <a:pPr algn="ctr" indent="0" marL="0">
              <a:buNone/>
            </a:pPr>
            <a:r>
              <a:rPr lang="en-US" sz="82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1943 Markdown、136 HTML、252 CSV</a:t>
            </a:r>
            <a:endParaRPr lang="en-US" sz="820" dirty="0"/>
          </a:p>
        </p:txBody>
      </p:sp>
      <p:sp>
        <p:nvSpPr>
          <p:cNvPr id="22" name="Text 20"/>
          <p:cNvSpPr/>
          <p:nvPr/>
        </p:nvSpPr>
        <p:spPr>
          <a:xfrm>
            <a:off x="3502152" y="3767328"/>
            <a:ext cx="2057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8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补指标：跨人复用次数</a:t>
            </a:r>
            <a:endParaRPr lang="en-US" sz="780" dirty="0"/>
          </a:p>
        </p:txBody>
      </p:sp>
      <p:sp>
        <p:nvSpPr>
          <p:cNvPr id="23" name="Shape 21"/>
          <p:cNvSpPr/>
          <p:nvPr/>
        </p:nvSpPr>
        <p:spPr>
          <a:xfrm>
            <a:off x="6108192" y="1847088"/>
            <a:ext cx="2423160" cy="2304288"/>
          </a:xfrm>
          <a:prstGeom prst="roundRect">
            <a:avLst>
              <a:gd name="adj" fmla="val 2381"/>
            </a:avLst>
          </a:prstGeom>
          <a:solidFill>
            <a:srgbClr val="FFFFFF"/>
          </a:solidFill>
          <a:ln w="12700">
            <a:solidFill>
              <a:srgbClr val="2D7D67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976872" y="2075688"/>
            <a:ext cx="502920" cy="502920"/>
          </a:xfrm>
          <a:prstGeom prst="ellipse">
            <a:avLst/>
          </a:prstGeom>
          <a:solidFill>
            <a:srgbClr val="2D7D67"/>
          </a:solidFill>
          <a:ln w="12700">
            <a:solidFill>
              <a:srgbClr val="2D7D6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976872" y="2194560"/>
            <a:ext cx="5029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6245352" y="2816352"/>
            <a:ext cx="2148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项目闭环可恢复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6291072" y="3154680"/>
            <a:ext cx="2057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2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需求、任务、代码、测试、交付证据、手册视频、复盘</a:t>
            </a:r>
            <a:endParaRPr lang="en-US" sz="820" dirty="0"/>
          </a:p>
        </p:txBody>
      </p:sp>
      <p:sp>
        <p:nvSpPr>
          <p:cNvPr id="28" name="Text 26"/>
          <p:cNvSpPr/>
          <p:nvPr/>
        </p:nvSpPr>
        <p:spPr>
          <a:xfrm>
            <a:off x="6291072" y="3767328"/>
            <a:ext cx="2057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8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补指标：项目周期/缺陷/验收</a:t>
            </a:r>
            <a:endParaRPr lang="en-US" sz="780" dirty="0"/>
          </a:p>
        </p:txBody>
      </p:sp>
      <p:sp>
        <p:nvSpPr>
          <p:cNvPr id="29" name="Shape 27"/>
          <p:cNvSpPr/>
          <p:nvPr/>
        </p:nvSpPr>
        <p:spPr>
          <a:xfrm>
            <a:off x="8897112" y="1847088"/>
            <a:ext cx="2423160" cy="2304288"/>
          </a:xfrm>
          <a:prstGeom prst="roundRect">
            <a:avLst>
              <a:gd name="adj" fmla="val 2381"/>
            </a:avLst>
          </a:prstGeom>
          <a:solidFill>
            <a:srgbClr val="FFFFFF"/>
          </a:solidFill>
          <a:ln w="12700">
            <a:solidFill>
              <a:srgbClr val="C75C4A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9765792" y="2075688"/>
            <a:ext cx="502920" cy="502920"/>
          </a:xfrm>
          <a:prstGeom prst="ellipse">
            <a:avLst/>
          </a:prstGeom>
          <a:solidFill>
            <a:srgbClr val="C75C4A"/>
          </a:solidFill>
          <a:ln w="12700">
            <a:solidFill>
              <a:srgbClr val="C75C4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765792" y="2194560"/>
            <a:ext cx="5029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9034272" y="2816352"/>
            <a:ext cx="2148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组织复制开始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9079992" y="3154680"/>
            <a:ext cx="2057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2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团队 manifest、新人入口、AI 组织方法、协作规范</a:t>
            </a:r>
            <a:endParaRPr lang="en-US" sz="820" dirty="0"/>
          </a:p>
        </p:txBody>
      </p:sp>
      <p:sp>
        <p:nvSpPr>
          <p:cNvPr id="34" name="Text 32"/>
          <p:cNvSpPr/>
          <p:nvPr/>
        </p:nvSpPr>
        <p:spPr>
          <a:xfrm>
            <a:off x="9079992" y="3767328"/>
            <a:ext cx="20574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8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补指标：采纳率/培训通过率</a:t>
            </a:r>
            <a:endParaRPr lang="en-US" sz="780" dirty="0"/>
          </a:p>
        </p:txBody>
      </p:sp>
      <p:sp>
        <p:nvSpPr>
          <p:cNvPr id="35" name="Shape 33"/>
          <p:cNvSpPr/>
          <p:nvPr/>
        </p:nvSpPr>
        <p:spPr>
          <a:xfrm>
            <a:off x="530352" y="4590288"/>
            <a:ext cx="11018520" cy="822960"/>
          </a:xfrm>
          <a:prstGeom prst="roundRect">
            <a:avLst>
              <a:gd name="adj" fmla="val 6667"/>
            </a:avLst>
          </a:prstGeom>
          <a:solidFill>
            <a:srgbClr val="E7EDF2"/>
          </a:solidFill>
          <a:ln w="12700">
            <a:solidFill>
              <a:srgbClr val="E7EDF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58952" y="4754880"/>
            <a:ext cx="1325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组织结构建议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2359152" y="4754880"/>
            <a:ext cx="5577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产品管理组 + 研发工程组 + 交付客户成功组 + AI 与数据虚拟小组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2359152" y="5102352"/>
            <a:ext cx="8138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4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 不替代业务 owner，不绕过人工审批；AI 输出必须有来源、人审、复用记录和证据路径。</a:t>
            </a:r>
            <a:endParaRPr lang="en-US" sz="94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72A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30352" y="713232"/>
            <a:ext cx="47548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资源诉求与结束语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30352" y="1207008"/>
            <a:ext cx="62179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300" dirty="0">
                <a:solidFill>
                  <a:srgbClr val="DCE7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技术中心下半年用经营指标证明技术投入价值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30352" y="2029968"/>
            <a:ext cx="5138928" cy="694944"/>
          </a:xfrm>
          <a:prstGeom prst="roundRect">
            <a:avLst>
              <a:gd name="adj" fmla="val 7895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30352" y="2029968"/>
            <a:ext cx="73152" cy="694944"/>
          </a:xfrm>
          <a:prstGeom prst="rect">
            <a:avLst/>
          </a:prstGeom>
          <a:solidFill>
            <a:srgbClr val="C59D3F"/>
          </a:solidFill>
          <a:ln w="12700">
            <a:solidFill>
              <a:srgbClr val="C59D3F">
                <a:alpha val="0"/>
              </a:srgbClr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194560"/>
            <a:ext cx="4809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目标口径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2532888"/>
            <a:ext cx="4818888" cy="731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5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确认收入、毛利、回款、客户和产品包指标。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6126480" y="2029968"/>
            <a:ext cx="5138928" cy="694944"/>
          </a:xfrm>
          <a:prstGeom prst="roundRect">
            <a:avLst>
              <a:gd name="adj" fmla="val 7895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126480" y="2029968"/>
            <a:ext cx="73152" cy="694944"/>
          </a:xfrm>
          <a:prstGeom prst="rect">
            <a:avLst/>
          </a:prstGeom>
          <a:solidFill>
            <a:srgbClr val="2D7D67"/>
          </a:solidFill>
          <a:ln w="12700">
            <a:solidFill>
              <a:srgbClr val="2D7D67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327648" y="2194560"/>
            <a:ext cx="4809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项目优先级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6327648" y="2532888"/>
            <a:ext cx="4818888" cy="731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5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明确 A 类项目和可延后需求，避免资源平均主义。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530352" y="3017520"/>
            <a:ext cx="5138928" cy="694944"/>
          </a:xfrm>
          <a:prstGeom prst="roundRect">
            <a:avLst>
              <a:gd name="adj" fmla="val 7895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30352" y="3017520"/>
            <a:ext cx="73152" cy="694944"/>
          </a:xfrm>
          <a:prstGeom prst="rect">
            <a:avLst/>
          </a:prstGeom>
          <a:solidFill>
            <a:srgbClr val="C75C4A"/>
          </a:solidFill>
          <a:ln w="12700">
            <a:solidFill>
              <a:srgbClr val="C75C4A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731520" y="3182112"/>
            <a:ext cx="4809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跨部门机制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731520" y="3520440"/>
            <a:ext cx="4818888" cy="731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5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销售、产品、研发、交付、财务共用项目总控台账。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6126480" y="3017520"/>
            <a:ext cx="5138928" cy="694944"/>
          </a:xfrm>
          <a:prstGeom prst="roundRect">
            <a:avLst>
              <a:gd name="adj" fmla="val 7895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126480" y="3017520"/>
            <a:ext cx="73152" cy="694944"/>
          </a:xfrm>
          <a:prstGeom prst="rect">
            <a:avLst/>
          </a:prstGeom>
          <a:solidFill>
            <a:srgbClr val="2E6D8E"/>
          </a:solidFill>
          <a:ln w="12700">
            <a:solidFill>
              <a:srgbClr val="2E6D8E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327648" y="3182112"/>
            <a:ext cx="48097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 试点授权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327648" y="3520440"/>
            <a:ext cx="4818888" cy="7315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5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选 1-2 个低中风险项目记录人效、质量和复用数据。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30352" y="4709160"/>
            <a:ext cx="11018520" cy="768096"/>
          </a:xfrm>
          <a:prstGeom prst="roundRect">
            <a:avLst>
              <a:gd name="adj" fmla="val 9524"/>
            </a:avLst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850392" y="4919472"/>
            <a:ext cx="10332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承诺：让技术中心从“完成任务”升级为“用数据证明对收入、毛利、交付效率、客户满意度和组织复用能力的贡献”。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0652760" y="6199632"/>
            <a:ext cx="8229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谢谢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" y="384048"/>
            <a:ext cx="1051560" cy="292608"/>
          </a:xfrm>
          <a:prstGeom prst="roundRect">
            <a:avLst>
              <a:gd name="adj" fmla="val 12500"/>
            </a:avLst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21792" y="420624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OVERVIEW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0352" y="713232"/>
            <a:ext cx="7132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一页总览：上半年完成阶段建设，下半年验证经营闭环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30352" y="116128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按 20% 总结、20% 偏差、50% 规划、10% 团队规划控制节奏。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30352" y="1600200"/>
            <a:ext cx="1101852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635508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 H1 总结暨 H2 规划 | 技术中心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1393424" y="6309360"/>
            <a:ext cx="310896" cy="310896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393424" y="63093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530352" y="1901952"/>
            <a:ext cx="5193792" cy="1170432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30352" y="1901952"/>
            <a:ext cx="73152" cy="1170432"/>
          </a:xfrm>
          <a:prstGeom prst="rect">
            <a:avLst/>
          </a:prstGeom>
          <a:solidFill>
            <a:srgbClr val="245D63"/>
          </a:solidFill>
          <a:ln w="12700">
            <a:solidFill>
              <a:srgbClr val="245D63">
                <a:alpha val="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2066544"/>
            <a:ext cx="4864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上半年结果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731520" y="2404872"/>
            <a:ext cx="4873752" cy="5486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11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完成从项目响应到产品化交付的阶段转向，形成产品包、交付资产和 AI Native 底座。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6108192" y="1901952"/>
            <a:ext cx="5193792" cy="1170432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108192" y="1901952"/>
            <a:ext cx="73152" cy="1170432"/>
          </a:xfrm>
          <a:prstGeom prst="rect">
            <a:avLst/>
          </a:prstGeom>
          <a:solidFill>
            <a:srgbClr val="C75C4A"/>
          </a:solidFill>
          <a:ln w="12700">
            <a:solidFill>
              <a:srgbClr val="C75C4A">
                <a:alpha val="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309360" y="2066544"/>
            <a:ext cx="4864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核心偏差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6309360" y="2404872"/>
            <a:ext cx="4873752" cy="5486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11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经营数据、产品标准化、研发门禁、交付前置、AI 量化仍未完全闭环。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30352" y="3529584"/>
            <a:ext cx="5193792" cy="1170432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530352" y="3529584"/>
            <a:ext cx="73152" cy="1170432"/>
          </a:xfrm>
          <a:prstGeom prst="rect">
            <a:avLst/>
          </a:prstGeom>
          <a:solidFill>
            <a:srgbClr val="C59D3F"/>
          </a:solidFill>
          <a:ln w="12700">
            <a:solidFill>
              <a:srgbClr val="C59D3F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31520" y="3694176"/>
            <a:ext cx="4864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下半年策略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731520" y="4032504"/>
            <a:ext cx="4873752" cy="5486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11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聚焦产品、研发流动、交付成功、平台复用、AI Agent 化、安全稳定六条主线。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108192" y="3529584"/>
            <a:ext cx="5193792" cy="1170432"/>
          </a:xfrm>
          <a:prstGeom prst="roundRect">
            <a:avLst>
              <a:gd name="adj" fmla="val 4688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108192" y="3529584"/>
            <a:ext cx="73152" cy="1170432"/>
          </a:xfrm>
          <a:prstGeom prst="rect">
            <a:avLst/>
          </a:prstGeom>
          <a:solidFill>
            <a:srgbClr val="2D7D67"/>
          </a:solidFill>
          <a:ln w="12700">
            <a:solidFill>
              <a:srgbClr val="2D7D67">
                <a:alpha val="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309360" y="3694176"/>
            <a:ext cx="486460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团队规划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6309360" y="4032504"/>
            <a:ext cx="4873752" cy="5486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11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从个人会用 AI，推进到 workflow、证据链、组织复制和人效量化。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530352" y="5440680"/>
            <a:ext cx="11018520" cy="402336"/>
          </a:xfrm>
          <a:prstGeom prst="rect">
            <a:avLst/>
          </a:prstGeom>
          <a:solidFill>
            <a:srgbClr val="E7EDF2"/>
          </a:solidFill>
          <a:ln w="12700">
            <a:solidFill>
              <a:srgbClr val="E7EDF2">
                <a:alpha val="0"/>
              </a:srgbClr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731520" y="5541264"/>
            <a:ext cx="98755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一句话：上半年支撑业务跑起来，下半年要证明标准化、可复制、可经营。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" y="384048"/>
            <a:ext cx="1051560" cy="292608"/>
          </a:xfrm>
          <a:prstGeom prst="roundRect">
            <a:avLst>
              <a:gd name="adj" fmla="val 12500"/>
            </a:avLst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21792" y="420624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H1 SUMMARY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0352" y="713232"/>
            <a:ext cx="7132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上半年目标达成：有阶段成果，也保留证据边界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30352" y="116128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已经支撑重点项目和产品能力建设；经营目标责任书、H1 财务和团队人数需回填确认。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30352" y="1600200"/>
            <a:ext cx="1101852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635508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 H1 总结暨 H2 规划 | 技术中心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1393424" y="6309360"/>
            <a:ext cx="310896" cy="310896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393424" y="63093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530352" y="1901952"/>
            <a:ext cx="1993392" cy="1353312"/>
          </a:xfrm>
          <a:prstGeom prst="roundRect">
            <a:avLst>
              <a:gd name="adj" fmla="val 4054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58368" y="2066544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45.13%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658368" y="2560320"/>
            <a:ext cx="1737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4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2025 数科服务毛利率</a:t>
            </a:r>
            <a:endParaRPr lang="en-US" sz="940" dirty="0"/>
          </a:p>
        </p:txBody>
      </p:sp>
      <p:sp>
        <p:nvSpPr>
          <p:cNvPr id="14" name="Text 12"/>
          <p:cNvSpPr/>
          <p:nvPr/>
        </p:nvSpPr>
        <p:spPr>
          <a:xfrm>
            <a:off x="658368" y="2889504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产品包毛利待补</a:t>
            </a:r>
            <a:endParaRPr lang="en-US" sz="780" dirty="0"/>
          </a:p>
        </p:txBody>
      </p:sp>
      <p:sp>
        <p:nvSpPr>
          <p:cNvPr id="15" name="Shape 13"/>
          <p:cNvSpPr/>
          <p:nvPr/>
        </p:nvSpPr>
        <p:spPr>
          <a:xfrm>
            <a:off x="2862072" y="1901952"/>
            <a:ext cx="1993392" cy="1353312"/>
          </a:xfrm>
          <a:prstGeom prst="roundRect">
            <a:avLst>
              <a:gd name="adj" fmla="val 4054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990088" y="2066544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C59D3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1,936.87万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2990088" y="2560320"/>
            <a:ext cx="1737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4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2025 数科服务收入</a:t>
            </a:r>
            <a:endParaRPr lang="en-US" sz="940" dirty="0"/>
          </a:p>
        </p:txBody>
      </p:sp>
      <p:sp>
        <p:nvSpPr>
          <p:cNvPr id="18" name="Text 16"/>
          <p:cNvSpPr/>
          <p:nvPr/>
        </p:nvSpPr>
        <p:spPr>
          <a:xfrm>
            <a:off x="2990088" y="2889504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 H1 待补</a:t>
            </a:r>
            <a:endParaRPr lang="en-US" sz="780" dirty="0"/>
          </a:p>
        </p:txBody>
      </p:sp>
      <p:sp>
        <p:nvSpPr>
          <p:cNvPr id="19" name="Shape 17"/>
          <p:cNvSpPr/>
          <p:nvPr/>
        </p:nvSpPr>
        <p:spPr>
          <a:xfrm>
            <a:off x="5193792" y="1901952"/>
            <a:ext cx="1993392" cy="1353312"/>
          </a:xfrm>
          <a:prstGeom prst="roundRect">
            <a:avLst>
              <a:gd name="adj" fmla="val 4054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321808" y="2066544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D7D6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5+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5321808" y="2560320"/>
            <a:ext cx="1737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4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重点项目推进</a:t>
            </a:r>
            <a:endParaRPr lang="en-US" sz="940" dirty="0"/>
          </a:p>
        </p:txBody>
      </p:sp>
      <p:sp>
        <p:nvSpPr>
          <p:cNvPr id="22" name="Text 20"/>
          <p:cNvSpPr/>
          <p:nvPr/>
        </p:nvSpPr>
        <p:spPr>
          <a:xfrm>
            <a:off x="5321808" y="2889504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国信/副中心/大兴等</a:t>
            </a:r>
            <a:endParaRPr lang="en-US" sz="780" dirty="0"/>
          </a:p>
        </p:txBody>
      </p:sp>
      <p:sp>
        <p:nvSpPr>
          <p:cNvPr id="23" name="Shape 21"/>
          <p:cNvSpPr/>
          <p:nvPr/>
        </p:nvSpPr>
        <p:spPr>
          <a:xfrm>
            <a:off x="7525512" y="1901952"/>
            <a:ext cx="1993392" cy="1353312"/>
          </a:xfrm>
          <a:prstGeom prst="roundRect">
            <a:avLst>
              <a:gd name="adj" fmla="val 4054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653528" y="2066544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E6D8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67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7653528" y="2560320"/>
            <a:ext cx="1737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4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Project-local skill</a:t>
            </a:r>
            <a:endParaRPr lang="en-US" sz="940" dirty="0"/>
          </a:p>
        </p:txBody>
      </p:sp>
      <p:sp>
        <p:nvSpPr>
          <p:cNvPr id="26" name="Text 24"/>
          <p:cNvSpPr/>
          <p:nvPr/>
        </p:nvSpPr>
        <p:spPr>
          <a:xfrm>
            <a:off x="7653528" y="2889504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 Native 资产</a:t>
            </a:r>
            <a:endParaRPr lang="en-US" sz="780" dirty="0"/>
          </a:p>
        </p:txBody>
      </p:sp>
      <p:sp>
        <p:nvSpPr>
          <p:cNvPr id="27" name="Shape 25"/>
          <p:cNvSpPr/>
          <p:nvPr/>
        </p:nvSpPr>
        <p:spPr>
          <a:xfrm>
            <a:off x="9857232" y="1901952"/>
            <a:ext cx="1993392" cy="1353312"/>
          </a:xfrm>
          <a:prstGeom prst="roundRect">
            <a:avLst>
              <a:gd name="adj" fmla="val 4054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985248" y="2066544"/>
            <a:ext cx="1737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C75C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【待补】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9985248" y="2560320"/>
            <a:ext cx="17373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4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Q1/Q2 目标责任书</a:t>
            </a:r>
            <a:endParaRPr lang="en-US" sz="940" dirty="0"/>
          </a:p>
        </p:txBody>
      </p:sp>
      <p:sp>
        <p:nvSpPr>
          <p:cNvPr id="30" name="Text 28"/>
          <p:cNvSpPr/>
          <p:nvPr/>
        </p:nvSpPr>
        <p:spPr>
          <a:xfrm>
            <a:off x="9985248" y="2889504"/>
            <a:ext cx="1737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78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正式 PPT 前确认</a:t>
            </a:r>
            <a:endParaRPr lang="en-US" sz="780" dirty="0"/>
          </a:p>
        </p:txBody>
      </p:sp>
      <p:sp>
        <p:nvSpPr>
          <p:cNvPr id="31" name="Shape 29"/>
          <p:cNvSpPr/>
          <p:nvPr/>
        </p:nvSpPr>
        <p:spPr>
          <a:xfrm>
            <a:off x="530352" y="3685032"/>
            <a:ext cx="164592" cy="164592"/>
          </a:xfrm>
          <a:prstGeom prst="ellipse">
            <a:avLst/>
          </a:prstGeom>
          <a:solidFill>
            <a:srgbClr val="245D63"/>
          </a:solidFill>
          <a:ln w="12700">
            <a:solidFill>
              <a:srgbClr val="245D6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04672" y="3657600"/>
            <a:ext cx="14173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业务支撑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2221992" y="3657600"/>
            <a:ext cx="90525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重点项目推进，验证政企标准包、信创适配、硬件联调和营养服务能力。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530352" y="4142232"/>
            <a:ext cx="164592" cy="164592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04672" y="4114800"/>
            <a:ext cx="14173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产品建设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2221992" y="4114800"/>
            <a:ext cx="90525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智慧营养餐厅收敛为企业/机关、学校/教委、食安硬件证据链三类产品包。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530352" y="4599432"/>
            <a:ext cx="164592" cy="164592"/>
          </a:xfrm>
          <a:prstGeom prst="ellipse">
            <a:avLst/>
          </a:prstGeom>
          <a:solidFill>
            <a:srgbClr val="2D7D67"/>
          </a:solidFill>
          <a:ln w="12700">
            <a:solidFill>
              <a:srgbClr val="2D7D6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804672" y="4572000"/>
            <a:ext cx="14173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研发建设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2221992" y="4572000"/>
            <a:ext cx="90525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接口联调、自动化测试、部署脚本和 AI 辅助研发进入工程化沉淀。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530352" y="5056632"/>
            <a:ext cx="164592" cy="164592"/>
          </a:xfrm>
          <a:prstGeom prst="ellipse">
            <a:avLst/>
          </a:prstGeom>
          <a:solidFill>
            <a:srgbClr val="C75C4A"/>
          </a:solidFill>
          <a:ln w="12700">
            <a:solidFill>
              <a:srgbClr val="C75C4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804672" y="5029200"/>
            <a:ext cx="141732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交付建设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2221992" y="5029200"/>
            <a:ext cx="9052560" cy="210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从上线导向转向验收、回款、客户成功和复盘资产。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" y="384048"/>
            <a:ext cx="1051560" cy="292608"/>
          </a:xfrm>
          <a:prstGeom prst="roundRect">
            <a:avLst>
              <a:gd name="adj" fmla="val 12500"/>
            </a:avLst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21792" y="420624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H1 RESULTS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0352" y="713232"/>
            <a:ext cx="7132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上半年重点成果：从项目响应转向产品化交付能力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30352" y="116128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技术中心的阶段价值体现在业务、产品、研发、交付、AI Native 五类成果。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30352" y="1600200"/>
            <a:ext cx="1101852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635508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 H1 总结暨 H2 规划 | 技术中心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1393424" y="6309360"/>
            <a:ext cx="310896" cy="310896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393424" y="63093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530352" y="1993392"/>
            <a:ext cx="1874520" cy="2359152"/>
          </a:xfrm>
          <a:prstGeom prst="roundRect">
            <a:avLst>
              <a:gd name="adj" fmla="val 2927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243584" y="2221992"/>
            <a:ext cx="438912" cy="438912"/>
          </a:xfrm>
          <a:prstGeom prst="ellipse">
            <a:avLst/>
          </a:prstGeom>
          <a:solidFill>
            <a:srgbClr val="245D63"/>
          </a:solidFill>
          <a:ln w="12700">
            <a:solidFill>
              <a:srgbClr val="245D6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243584" y="2304288"/>
            <a:ext cx="4389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713232" y="2834640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业务支撑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31520" y="3310128"/>
            <a:ext cx="1463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重点项目推进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验证客户和场景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2286000" y="2944368"/>
            <a:ext cx="384048" cy="310896"/>
          </a:xfrm>
          <a:prstGeom prst="rightArrow">
            <a:avLst/>
          </a:prstGeom>
          <a:solidFill>
            <a:srgbClr val="E7EDF2"/>
          </a:solidFill>
          <a:ln w="12700">
            <a:solidFill>
              <a:srgbClr val="E7EDF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788920" y="1993392"/>
            <a:ext cx="1874520" cy="2359152"/>
          </a:xfrm>
          <a:prstGeom prst="roundRect">
            <a:avLst>
              <a:gd name="adj" fmla="val 2927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502152" y="2221992"/>
            <a:ext cx="438912" cy="438912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502152" y="2304288"/>
            <a:ext cx="4389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971800" y="2834640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产品成果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2990088" y="3310128"/>
            <a:ext cx="1463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三类标准产品包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可报价可演示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544568" y="2944368"/>
            <a:ext cx="384048" cy="310896"/>
          </a:xfrm>
          <a:prstGeom prst="rightArrow">
            <a:avLst/>
          </a:prstGeom>
          <a:solidFill>
            <a:srgbClr val="E7EDF2"/>
          </a:solidFill>
          <a:ln w="12700">
            <a:solidFill>
              <a:srgbClr val="E7EDF2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047488" y="1993392"/>
            <a:ext cx="1874520" cy="2359152"/>
          </a:xfrm>
          <a:prstGeom prst="roundRect">
            <a:avLst>
              <a:gd name="adj" fmla="val 2927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760720" y="2221992"/>
            <a:ext cx="438912" cy="438912"/>
          </a:xfrm>
          <a:prstGeom prst="ellipse">
            <a:avLst/>
          </a:prstGeom>
          <a:solidFill>
            <a:srgbClr val="2E6D8E"/>
          </a:solidFill>
          <a:ln w="12700">
            <a:solidFill>
              <a:srgbClr val="2E6D8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760720" y="2304288"/>
            <a:ext cx="4389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5230368" y="2834640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研发成果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248656" y="3310128"/>
            <a:ext cx="1463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平台化与质量内建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提升交付确定性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803136" y="2944368"/>
            <a:ext cx="384048" cy="310896"/>
          </a:xfrm>
          <a:prstGeom prst="rightArrow">
            <a:avLst/>
          </a:prstGeom>
          <a:solidFill>
            <a:srgbClr val="E7EDF2"/>
          </a:solidFill>
          <a:ln w="12700">
            <a:solidFill>
              <a:srgbClr val="E7EDF2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306056" y="1993392"/>
            <a:ext cx="1874520" cy="2359152"/>
          </a:xfrm>
          <a:prstGeom prst="roundRect">
            <a:avLst>
              <a:gd name="adj" fmla="val 2927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019288" y="2221992"/>
            <a:ext cx="438912" cy="438912"/>
          </a:xfrm>
          <a:prstGeom prst="ellipse">
            <a:avLst/>
          </a:prstGeom>
          <a:solidFill>
            <a:srgbClr val="2D7D67"/>
          </a:solidFill>
          <a:ln w="12700">
            <a:solidFill>
              <a:srgbClr val="2D7D6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019288" y="2304288"/>
            <a:ext cx="4389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7488936" y="2834640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交付成果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7507224" y="3310128"/>
            <a:ext cx="1463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验收与客户成功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沉淀交付资产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9061704" y="2944368"/>
            <a:ext cx="384048" cy="310896"/>
          </a:xfrm>
          <a:prstGeom prst="rightArrow">
            <a:avLst/>
          </a:prstGeom>
          <a:solidFill>
            <a:srgbClr val="E7EDF2"/>
          </a:solidFill>
          <a:ln w="12700">
            <a:solidFill>
              <a:srgbClr val="E7EDF2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9564624" y="1993392"/>
            <a:ext cx="1874520" cy="2359152"/>
          </a:xfrm>
          <a:prstGeom prst="roundRect">
            <a:avLst>
              <a:gd name="adj" fmla="val 2927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10277856" y="2221992"/>
            <a:ext cx="438912" cy="438912"/>
          </a:xfrm>
          <a:prstGeom prst="ellipse">
            <a:avLst/>
          </a:prstGeom>
          <a:solidFill>
            <a:srgbClr val="C75C4A"/>
          </a:solidFill>
          <a:ln w="12700">
            <a:solidFill>
              <a:srgbClr val="C75C4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10277856" y="2304288"/>
            <a:ext cx="43891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9747504" y="2834640"/>
            <a:ext cx="1508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 Native</a:t>
            </a:r>
            <a:endParaRPr lang="en-US" sz="1300" dirty="0"/>
          </a:p>
        </p:txBody>
      </p:sp>
      <p:sp>
        <p:nvSpPr>
          <p:cNvPr id="39" name="Text 37"/>
          <p:cNvSpPr/>
          <p:nvPr/>
        </p:nvSpPr>
        <p:spPr>
          <a:xfrm>
            <a:off x="9765792" y="3310128"/>
            <a:ext cx="14630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经验流程资产化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可复用可审计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530352" y="4773168"/>
            <a:ext cx="11018520" cy="749808"/>
          </a:xfrm>
          <a:prstGeom prst="roundRect">
            <a:avLst>
              <a:gd name="adj" fmla="val 7317"/>
            </a:avLst>
          </a:prstGeom>
          <a:solidFill>
            <a:srgbClr val="E7EDF2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30352" y="4773168"/>
            <a:ext cx="73152" cy="749808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731520" y="4937760"/>
            <a:ext cx="106893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经营翻译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731520" y="5276088"/>
            <a:ext cx="10698480" cy="12801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11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上半年不是汇报“开发了哪些功能”，而是说明技术体系如何帮助公司卖得出去、交得下来、验得过去、复用得起来。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" y="384048"/>
            <a:ext cx="1051560" cy="292608"/>
          </a:xfrm>
          <a:prstGeom prst="roundRect">
            <a:avLst>
              <a:gd name="adj" fmla="val 12500"/>
            </a:avLst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21792" y="420624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BUSINESS VALUE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0352" y="713232"/>
            <a:ext cx="7132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经营与业务支撑：技术中心要用经营指标证明投入价值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30352" y="116128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下半年重点不是证明“做了很多事”，而是证明收入、毛利、回款、复用和客户成功。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30352" y="1600200"/>
            <a:ext cx="1101852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635508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 H1 总结暨 H2 规划 | 技术中心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1393424" y="6309360"/>
            <a:ext cx="310896" cy="310896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393424" y="63093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5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530352" y="1847088"/>
            <a:ext cx="1143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收入支撑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1828800" y="1892808"/>
            <a:ext cx="5394960" cy="146304"/>
          </a:xfrm>
          <a:prstGeom prst="rect">
            <a:avLst/>
          </a:prstGeom>
          <a:solidFill>
            <a:srgbClr val="E7EDF2"/>
          </a:solidFill>
          <a:ln w="12700">
            <a:solidFill>
              <a:srgbClr val="E7EDF2">
                <a:alpha val="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1828800" y="1892808"/>
            <a:ext cx="4208069" cy="146304"/>
          </a:xfrm>
          <a:prstGeom prst="rect">
            <a:avLst/>
          </a:prstGeom>
          <a:solidFill>
            <a:srgbClr val="245D63"/>
          </a:solidFill>
          <a:ln w="12700">
            <a:solidFill>
              <a:srgbClr val="245D6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498080" y="1819656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6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签约 / 开票 / 确收</a:t>
            </a:r>
            <a:endParaRPr lang="en-US" sz="960" dirty="0"/>
          </a:p>
          <a:p>
            <a:pPr algn="l" indent="0" marL="0">
              <a:buNone/>
            </a:pPr>
            <a:r>
              <a:rPr lang="en-US" sz="96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【2026 H1 待补】</a:t>
            </a:r>
            <a:endParaRPr lang="en-US" sz="960" dirty="0"/>
          </a:p>
        </p:txBody>
      </p:sp>
      <p:sp>
        <p:nvSpPr>
          <p:cNvPr id="15" name="Text 13"/>
          <p:cNvSpPr/>
          <p:nvPr/>
        </p:nvSpPr>
        <p:spPr>
          <a:xfrm>
            <a:off x="530352" y="2560320"/>
            <a:ext cx="1143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毛利改善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1828800" y="2606040"/>
            <a:ext cx="5394960" cy="146304"/>
          </a:xfrm>
          <a:prstGeom prst="rect">
            <a:avLst/>
          </a:prstGeom>
          <a:solidFill>
            <a:srgbClr val="E7EDF2"/>
          </a:solidFill>
          <a:ln w="12700">
            <a:solidFill>
              <a:srgbClr val="E7EDF2">
                <a:alpha val="0"/>
              </a:srgbClr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828800" y="2606040"/>
            <a:ext cx="3344875" cy="146304"/>
          </a:xfrm>
          <a:prstGeom prst="rect">
            <a:avLst/>
          </a:prstGeom>
          <a:solidFill>
            <a:srgbClr val="C59D3F"/>
          </a:solidFill>
          <a:ln w="12700">
            <a:solidFill>
              <a:srgbClr val="C59D3F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498080" y="2532888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6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产品包毛利、硬件毛利</a:t>
            </a:r>
            <a:endParaRPr lang="en-US" sz="960" dirty="0"/>
          </a:p>
          <a:p>
            <a:pPr algn="l" indent="0" marL="0">
              <a:buNone/>
            </a:pPr>
            <a:r>
              <a:rPr lang="en-US" sz="96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实施成本待拆分</a:t>
            </a:r>
            <a:endParaRPr lang="en-US" sz="960" dirty="0"/>
          </a:p>
        </p:txBody>
      </p:sp>
      <p:sp>
        <p:nvSpPr>
          <p:cNvPr id="19" name="Text 17"/>
          <p:cNvSpPr/>
          <p:nvPr/>
        </p:nvSpPr>
        <p:spPr>
          <a:xfrm>
            <a:off x="530352" y="3273552"/>
            <a:ext cx="1143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交付效率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1828800" y="3319272"/>
            <a:ext cx="5394960" cy="146304"/>
          </a:xfrm>
          <a:prstGeom prst="rect">
            <a:avLst/>
          </a:prstGeom>
          <a:solidFill>
            <a:srgbClr val="E7EDF2"/>
          </a:solidFill>
          <a:ln w="12700">
            <a:solidFill>
              <a:srgbClr val="E7EDF2">
                <a:alpha val="0"/>
              </a:srgbClr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828800" y="3319272"/>
            <a:ext cx="3668573" cy="146304"/>
          </a:xfrm>
          <a:prstGeom prst="rect">
            <a:avLst/>
          </a:prstGeom>
          <a:solidFill>
            <a:srgbClr val="2D7D67"/>
          </a:solidFill>
          <a:ln w="12700">
            <a:solidFill>
              <a:srgbClr val="2D7D67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498080" y="3246120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6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准时上线、验收周期</a:t>
            </a:r>
            <a:endParaRPr lang="en-US" sz="960" dirty="0"/>
          </a:p>
          <a:p>
            <a:pPr algn="l" indent="0" marL="0">
              <a:buNone/>
            </a:pPr>
            <a:r>
              <a:rPr lang="en-US" sz="96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联调一次通过率</a:t>
            </a:r>
            <a:endParaRPr lang="en-US" sz="960" dirty="0"/>
          </a:p>
        </p:txBody>
      </p:sp>
      <p:sp>
        <p:nvSpPr>
          <p:cNvPr id="23" name="Text 21"/>
          <p:cNvSpPr/>
          <p:nvPr/>
        </p:nvSpPr>
        <p:spPr>
          <a:xfrm>
            <a:off x="530352" y="3986784"/>
            <a:ext cx="1143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复用能力</a:t>
            </a:r>
            <a:endParaRPr lang="en-US" sz="1150" dirty="0"/>
          </a:p>
        </p:txBody>
      </p:sp>
      <p:sp>
        <p:nvSpPr>
          <p:cNvPr id="24" name="Shape 22"/>
          <p:cNvSpPr/>
          <p:nvPr/>
        </p:nvSpPr>
        <p:spPr>
          <a:xfrm>
            <a:off x="1828800" y="4032504"/>
            <a:ext cx="5394960" cy="146304"/>
          </a:xfrm>
          <a:prstGeom prst="rect">
            <a:avLst/>
          </a:prstGeom>
          <a:solidFill>
            <a:srgbClr val="E7EDF2"/>
          </a:solidFill>
          <a:ln w="12700">
            <a:solidFill>
              <a:srgbClr val="E7EDF2">
                <a:alpha val="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828800" y="4032504"/>
            <a:ext cx="2913278" cy="146304"/>
          </a:xfrm>
          <a:prstGeom prst="rect">
            <a:avLst/>
          </a:prstGeom>
          <a:solidFill>
            <a:srgbClr val="2E6D8E"/>
          </a:solidFill>
          <a:ln w="12700">
            <a:solidFill>
              <a:srgbClr val="2E6D8E">
                <a:alpha val="0"/>
              </a:srgbClr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498080" y="3959352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6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标准包复用率</a:t>
            </a:r>
            <a:endParaRPr lang="en-US" sz="960" dirty="0"/>
          </a:p>
          <a:p>
            <a:pPr algn="l" indent="0" marL="0">
              <a:buNone/>
            </a:pPr>
            <a:r>
              <a:rPr lang="en-US" sz="96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配置化比例</a:t>
            </a:r>
            <a:endParaRPr lang="en-US" sz="960" dirty="0"/>
          </a:p>
        </p:txBody>
      </p:sp>
      <p:sp>
        <p:nvSpPr>
          <p:cNvPr id="27" name="Text 25"/>
          <p:cNvSpPr/>
          <p:nvPr/>
        </p:nvSpPr>
        <p:spPr>
          <a:xfrm>
            <a:off x="530352" y="4700016"/>
            <a:ext cx="1143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客户成功</a:t>
            </a:r>
            <a:endParaRPr lang="en-US" sz="1150" dirty="0"/>
          </a:p>
        </p:txBody>
      </p:sp>
      <p:sp>
        <p:nvSpPr>
          <p:cNvPr id="28" name="Shape 26"/>
          <p:cNvSpPr/>
          <p:nvPr/>
        </p:nvSpPr>
        <p:spPr>
          <a:xfrm>
            <a:off x="1828800" y="4745736"/>
            <a:ext cx="5394960" cy="146304"/>
          </a:xfrm>
          <a:prstGeom prst="rect">
            <a:avLst/>
          </a:prstGeom>
          <a:solidFill>
            <a:srgbClr val="E7EDF2"/>
          </a:solidFill>
          <a:ln w="12700">
            <a:solidFill>
              <a:srgbClr val="E7EDF2">
                <a:alpha val="0"/>
              </a:srgbClr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1828800" y="4745736"/>
            <a:ext cx="3129077" cy="146304"/>
          </a:xfrm>
          <a:prstGeom prst="rect">
            <a:avLst/>
          </a:prstGeom>
          <a:solidFill>
            <a:srgbClr val="C75C4A"/>
          </a:solidFill>
          <a:ln w="12700">
            <a:solidFill>
              <a:srgbClr val="C75C4A">
                <a:alpha val="0"/>
              </a:srgbClr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498080" y="4672584"/>
            <a:ext cx="3566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6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满意度、二期线索</a:t>
            </a:r>
            <a:endParaRPr lang="en-US" sz="960" dirty="0"/>
          </a:p>
          <a:p>
            <a:pPr algn="l" indent="0" marL="0">
              <a:buNone/>
            </a:pPr>
            <a:r>
              <a:rPr lang="en-US" sz="96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回款节点达成</a:t>
            </a:r>
            <a:endParaRPr lang="en-US" sz="960" dirty="0"/>
          </a:p>
        </p:txBody>
      </p:sp>
      <p:sp>
        <p:nvSpPr>
          <p:cNvPr id="31" name="Shape 29"/>
          <p:cNvSpPr/>
          <p:nvPr/>
        </p:nvSpPr>
        <p:spPr>
          <a:xfrm>
            <a:off x="8668512" y="1828800"/>
            <a:ext cx="2697480" cy="2651760"/>
          </a:xfrm>
          <a:prstGeom prst="roundRect">
            <a:avLst>
              <a:gd name="adj" fmla="val 2069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906256" y="2084832"/>
            <a:ext cx="2194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75C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不直接宣称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8887968" y="2542032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5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第二增长曲线已经成立</a:t>
            </a:r>
            <a:endParaRPr lang="en-US" sz="1150" dirty="0"/>
          </a:p>
        </p:txBody>
      </p:sp>
      <p:sp>
        <p:nvSpPr>
          <p:cNvPr id="34" name="Shape 32"/>
          <p:cNvSpPr/>
          <p:nvPr/>
        </p:nvSpPr>
        <p:spPr>
          <a:xfrm>
            <a:off x="9125712" y="2971800"/>
            <a:ext cx="173736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8906256" y="3246120"/>
            <a:ext cx="21945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7D6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严谨口径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8933688" y="3639312"/>
            <a:ext cx="2148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5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正在用项目证据验证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可复制、高毛利、可持续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和主业协同能力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" y="384048"/>
            <a:ext cx="1051560" cy="292608"/>
          </a:xfrm>
          <a:prstGeom prst="roundRect">
            <a:avLst>
              <a:gd name="adj" fmla="val 12500"/>
            </a:avLst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21792" y="420624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ISSUES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0352" y="713232"/>
            <a:ext cx="7132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偏差与问题：不讲人手不足，讲 5 个经营级闭环缺口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30352" y="116128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问题要可归因、可解决、可指派、可验收。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30352" y="1600200"/>
            <a:ext cx="1101852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635508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 H1 总结暨 H2 规划 | 技术中心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1393424" y="6309360"/>
            <a:ext cx="310896" cy="310896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393424" y="63093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6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530352" y="1874520"/>
            <a:ext cx="3246120" cy="1115568"/>
          </a:xfrm>
          <a:prstGeom prst="roundRect">
            <a:avLst>
              <a:gd name="adj" fmla="val 4918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30352" y="1874520"/>
            <a:ext cx="73152" cy="1115568"/>
          </a:xfrm>
          <a:prstGeom prst="rect">
            <a:avLst/>
          </a:prstGeom>
          <a:solidFill>
            <a:srgbClr val="C75C4A"/>
          </a:solidFill>
          <a:ln w="12700">
            <a:solidFill>
              <a:srgbClr val="C75C4A">
                <a:alpha val="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2039112"/>
            <a:ext cx="2916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2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经营数据闭环不足</a:t>
            </a:r>
            <a:endParaRPr lang="en-US" sz="1220" dirty="0"/>
          </a:p>
        </p:txBody>
      </p:sp>
      <p:sp>
        <p:nvSpPr>
          <p:cNvPr id="14" name="Text 12"/>
          <p:cNvSpPr/>
          <p:nvPr/>
        </p:nvSpPr>
        <p:spPr>
          <a:xfrm>
            <a:off x="731520" y="2377440"/>
            <a:ext cx="292608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89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收入、毛利、回款、复用率</a:t>
            </a:r>
            <a:endParaRPr lang="en-US" sz="890" dirty="0"/>
          </a:p>
          <a:p>
            <a:pPr algn="l" indent="0" marL="0">
              <a:buNone/>
            </a:pPr>
            <a:r>
              <a:rPr lang="en-US" sz="89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未完全连到技术指标</a:t>
            </a:r>
            <a:endParaRPr lang="en-US" sz="890" dirty="0"/>
          </a:p>
          <a:p>
            <a:pPr algn="l" indent="0" marL="0">
              <a:buNone/>
            </a:pPr>
            <a:r>
              <a:rPr lang="en-US" sz="89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责任：技术总监 + 财务 | 时间：7 月</a:t>
            </a:r>
            <a:endParaRPr lang="en-US" sz="890" dirty="0"/>
          </a:p>
        </p:txBody>
      </p:sp>
      <p:sp>
        <p:nvSpPr>
          <p:cNvPr id="15" name="Shape 13"/>
          <p:cNvSpPr/>
          <p:nvPr/>
        </p:nvSpPr>
        <p:spPr>
          <a:xfrm>
            <a:off x="4261104" y="1874520"/>
            <a:ext cx="3246120" cy="1115568"/>
          </a:xfrm>
          <a:prstGeom prst="roundRect">
            <a:avLst>
              <a:gd name="adj" fmla="val 4918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261104" y="1874520"/>
            <a:ext cx="73152" cy="1115568"/>
          </a:xfrm>
          <a:prstGeom prst="rect">
            <a:avLst/>
          </a:prstGeom>
          <a:solidFill>
            <a:srgbClr val="C59D3F"/>
          </a:solidFill>
          <a:ln w="12700">
            <a:solidFill>
              <a:srgbClr val="C59D3F">
                <a:alpha val="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462272" y="2039112"/>
            <a:ext cx="2916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2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产品标准化不足</a:t>
            </a:r>
            <a:endParaRPr lang="en-US" sz="1220" dirty="0"/>
          </a:p>
        </p:txBody>
      </p:sp>
      <p:sp>
        <p:nvSpPr>
          <p:cNvPr id="18" name="Text 16"/>
          <p:cNvSpPr/>
          <p:nvPr/>
        </p:nvSpPr>
        <p:spPr>
          <a:xfrm>
            <a:off x="4462272" y="2377440"/>
            <a:ext cx="292608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89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标准 / 配置 / 定制 / 拒绝</a:t>
            </a:r>
            <a:endParaRPr lang="en-US" sz="890" dirty="0"/>
          </a:p>
          <a:p>
            <a:pPr algn="l" indent="0" marL="0">
              <a:buNone/>
            </a:pPr>
            <a:r>
              <a:rPr lang="en-US" sz="89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边界不够硬</a:t>
            </a:r>
            <a:endParaRPr lang="en-US" sz="890" dirty="0"/>
          </a:p>
          <a:p>
            <a:pPr algn="l" indent="0" marL="0">
              <a:buNone/>
            </a:pPr>
            <a:r>
              <a:rPr lang="en-US" sz="89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责任：产品负责人 | 时间：7 月底</a:t>
            </a:r>
            <a:endParaRPr lang="en-US" sz="890" dirty="0"/>
          </a:p>
        </p:txBody>
      </p:sp>
      <p:sp>
        <p:nvSpPr>
          <p:cNvPr id="19" name="Shape 17"/>
          <p:cNvSpPr/>
          <p:nvPr/>
        </p:nvSpPr>
        <p:spPr>
          <a:xfrm>
            <a:off x="7991856" y="1874520"/>
            <a:ext cx="3246120" cy="1115568"/>
          </a:xfrm>
          <a:prstGeom prst="roundRect">
            <a:avLst>
              <a:gd name="adj" fmla="val 4918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7991856" y="1874520"/>
            <a:ext cx="73152" cy="1115568"/>
          </a:xfrm>
          <a:prstGeom prst="rect">
            <a:avLst/>
          </a:prstGeom>
          <a:solidFill>
            <a:srgbClr val="2E6D8E"/>
          </a:solidFill>
          <a:ln w="12700">
            <a:solidFill>
              <a:srgbClr val="2E6D8E">
                <a:alpha val="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193024" y="2039112"/>
            <a:ext cx="29169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2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研发流动效率不足</a:t>
            </a:r>
            <a:endParaRPr lang="en-US" sz="1220" dirty="0"/>
          </a:p>
        </p:txBody>
      </p:sp>
      <p:sp>
        <p:nvSpPr>
          <p:cNvPr id="22" name="Text 20"/>
          <p:cNvSpPr/>
          <p:nvPr/>
        </p:nvSpPr>
        <p:spPr>
          <a:xfrm>
            <a:off x="8193024" y="2377440"/>
            <a:ext cx="292608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89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临时需求冲击排期</a:t>
            </a:r>
            <a:endParaRPr lang="en-US" sz="890" dirty="0"/>
          </a:p>
          <a:p>
            <a:pPr algn="l" indent="0" marL="0">
              <a:buNone/>
            </a:pPr>
            <a:r>
              <a:rPr lang="en-US" sz="89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质量证据不统一</a:t>
            </a:r>
            <a:endParaRPr lang="en-US" sz="890" dirty="0"/>
          </a:p>
          <a:p>
            <a:pPr algn="l" indent="0" marL="0">
              <a:buNone/>
            </a:pPr>
            <a:r>
              <a:rPr lang="en-US" sz="89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责任：研发负责人 | 时间：Q3</a:t>
            </a:r>
            <a:endParaRPr lang="en-US" sz="890" dirty="0"/>
          </a:p>
        </p:txBody>
      </p:sp>
      <p:sp>
        <p:nvSpPr>
          <p:cNvPr id="23" name="Shape 21"/>
          <p:cNvSpPr/>
          <p:nvPr/>
        </p:nvSpPr>
        <p:spPr>
          <a:xfrm>
            <a:off x="530352" y="3410712"/>
            <a:ext cx="5257800" cy="1115568"/>
          </a:xfrm>
          <a:prstGeom prst="roundRect">
            <a:avLst>
              <a:gd name="adj" fmla="val 4918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30352" y="3410712"/>
            <a:ext cx="73152" cy="1115568"/>
          </a:xfrm>
          <a:prstGeom prst="rect">
            <a:avLst/>
          </a:prstGeom>
          <a:solidFill>
            <a:srgbClr val="2D7D67"/>
          </a:solidFill>
          <a:ln w="12700">
            <a:solidFill>
              <a:srgbClr val="2D7D67">
                <a:alpha val="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31520" y="3575304"/>
            <a:ext cx="49286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2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交付前置门禁不足</a:t>
            </a:r>
            <a:endParaRPr lang="en-US" sz="1220" dirty="0"/>
          </a:p>
        </p:txBody>
      </p:sp>
      <p:sp>
        <p:nvSpPr>
          <p:cNvPr id="26" name="Text 24"/>
          <p:cNvSpPr/>
          <p:nvPr/>
        </p:nvSpPr>
        <p:spPr>
          <a:xfrm>
            <a:off x="731520" y="3913632"/>
            <a:ext cx="493776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89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硬件、接口、环境、验收</a:t>
            </a:r>
            <a:endParaRPr lang="en-US" sz="890" dirty="0"/>
          </a:p>
          <a:p>
            <a:pPr algn="l" indent="0" marL="0">
              <a:buNone/>
            </a:pPr>
            <a:r>
              <a:rPr lang="en-US" sz="89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到现场才确认</a:t>
            </a:r>
            <a:endParaRPr lang="en-US" sz="890" dirty="0"/>
          </a:p>
          <a:p>
            <a:pPr algn="l" indent="0" marL="0">
              <a:buNone/>
            </a:pPr>
            <a:r>
              <a:rPr lang="en-US" sz="89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责任：交付负责人 | 时间：8 月</a:t>
            </a:r>
            <a:endParaRPr lang="en-US" sz="890" dirty="0"/>
          </a:p>
        </p:txBody>
      </p:sp>
      <p:sp>
        <p:nvSpPr>
          <p:cNvPr id="27" name="Shape 25"/>
          <p:cNvSpPr/>
          <p:nvPr/>
        </p:nvSpPr>
        <p:spPr>
          <a:xfrm>
            <a:off x="4261104" y="3410712"/>
            <a:ext cx="5257800" cy="1115568"/>
          </a:xfrm>
          <a:prstGeom prst="roundRect">
            <a:avLst>
              <a:gd name="adj" fmla="val 4918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261104" y="3410712"/>
            <a:ext cx="73152" cy="1115568"/>
          </a:xfrm>
          <a:prstGeom prst="rect">
            <a:avLst/>
          </a:prstGeom>
          <a:solidFill>
            <a:srgbClr val="245D63"/>
          </a:solidFill>
          <a:ln w="12700">
            <a:solidFill>
              <a:srgbClr val="245D63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462272" y="3575304"/>
            <a:ext cx="49286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2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 提效未量化</a:t>
            </a:r>
            <a:endParaRPr lang="en-US" sz="1220" dirty="0"/>
          </a:p>
        </p:txBody>
      </p:sp>
      <p:sp>
        <p:nvSpPr>
          <p:cNvPr id="30" name="Text 28"/>
          <p:cNvSpPr/>
          <p:nvPr/>
        </p:nvSpPr>
        <p:spPr>
          <a:xfrm>
            <a:off x="4462272" y="3913632"/>
            <a:ext cx="4937760" cy="4937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89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资产多，但节省工时和</a:t>
            </a:r>
            <a:endParaRPr lang="en-US" sz="890" dirty="0"/>
          </a:p>
          <a:p>
            <a:pPr algn="l" indent="0" marL="0">
              <a:buNone/>
            </a:pPr>
            <a:r>
              <a:rPr lang="en-US" sz="89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复用率还没形成数据</a:t>
            </a:r>
            <a:endParaRPr lang="en-US" sz="890" dirty="0"/>
          </a:p>
          <a:p>
            <a:pPr algn="l" indent="0" marL="0">
              <a:buNone/>
            </a:pPr>
            <a:r>
              <a:rPr lang="en-US" sz="89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责任：AI 虚拟小组 | 时间：9 月</a:t>
            </a:r>
            <a:endParaRPr lang="en-US" sz="890" dirty="0"/>
          </a:p>
        </p:txBody>
      </p:sp>
      <p:sp>
        <p:nvSpPr>
          <p:cNvPr id="31" name="Shape 29"/>
          <p:cNvSpPr/>
          <p:nvPr/>
        </p:nvSpPr>
        <p:spPr>
          <a:xfrm>
            <a:off x="530352" y="5321808"/>
            <a:ext cx="11018520" cy="530352"/>
          </a:xfrm>
          <a:prstGeom prst="roundRect">
            <a:avLst>
              <a:gd name="adj" fmla="val 10345"/>
            </a:avLst>
          </a:prstGeom>
          <a:solidFill>
            <a:srgbClr val="E7EDF2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530352" y="5321808"/>
            <a:ext cx="73152" cy="530352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31520" y="5486400"/>
            <a:ext cx="106893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解决原则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731520" y="5824728"/>
            <a:ext cx="10698480" cy="-914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104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用目标拆解、需求治理、研发门禁、交付门禁和 AI 人效台账解决问题，而不是靠个人盯项目。</a:t>
            </a:r>
            <a:endParaRPr lang="en-US" sz="104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" y="384048"/>
            <a:ext cx="1051560" cy="292608"/>
          </a:xfrm>
          <a:prstGeom prst="roundRect">
            <a:avLst>
              <a:gd name="adj" fmla="val 12500"/>
            </a:avLst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21792" y="420624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ROOT CAUSE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0352" y="713232"/>
            <a:ext cx="7132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根因分析：目标、需求、研发、交付、数据没有完全形成闭环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30352" y="116128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上半年方向已经跑出来，下半年要把工作流从口头协调变成系统机制。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30352" y="1600200"/>
            <a:ext cx="1101852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635508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 H1 总结暨 H2 规划 | 技术中心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1393424" y="6309360"/>
            <a:ext cx="310896" cy="310896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393424" y="63093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7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594360" y="2359152"/>
            <a:ext cx="1572768" cy="841248"/>
          </a:xfrm>
          <a:prstGeom prst="roundRect">
            <a:avLst>
              <a:gd name="adj" fmla="val 6522"/>
            </a:avLst>
          </a:prstGeom>
          <a:solidFill>
            <a:srgbClr val="FFFFFF"/>
          </a:solidFill>
          <a:ln w="12700">
            <a:solidFill>
              <a:srgbClr val="172A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04088" y="2496312"/>
            <a:ext cx="13533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公司经营目标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04088" y="2788920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3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收入 / 毛利 / 回款 / 客户</a:t>
            </a:r>
            <a:endParaRPr lang="en-US" sz="830" dirty="0"/>
          </a:p>
        </p:txBody>
      </p:sp>
      <p:sp>
        <p:nvSpPr>
          <p:cNvPr id="14" name="Shape 12"/>
          <p:cNvSpPr/>
          <p:nvPr/>
        </p:nvSpPr>
        <p:spPr>
          <a:xfrm>
            <a:off x="2221992" y="2651760"/>
            <a:ext cx="493776" cy="256032"/>
          </a:xfrm>
          <a:prstGeom prst="rightArrow">
            <a:avLst/>
          </a:prstGeom>
          <a:solidFill>
            <a:srgbClr val="E7EDF2"/>
          </a:solidFill>
          <a:ln w="12700">
            <a:solidFill>
              <a:srgbClr val="E7EDF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788920" y="1664208"/>
            <a:ext cx="1572768" cy="841248"/>
          </a:xfrm>
          <a:prstGeom prst="roundRect">
            <a:avLst>
              <a:gd name="adj" fmla="val 6522"/>
            </a:avLst>
          </a:prstGeom>
          <a:solidFill>
            <a:srgbClr val="FFFFF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898648" y="1801368"/>
            <a:ext cx="13533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59D3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产品边界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898648" y="2093976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3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标准 / 配置 / 定制 / 拒绝</a:t>
            </a:r>
            <a:endParaRPr lang="en-US" sz="830" dirty="0"/>
          </a:p>
        </p:txBody>
      </p:sp>
      <p:sp>
        <p:nvSpPr>
          <p:cNvPr id="18" name="Shape 16"/>
          <p:cNvSpPr/>
          <p:nvPr/>
        </p:nvSpPr>
        <p:spPr>
          <a:xfrm>
            <a:off x="4416552" y="1956816"/>
            <a:ext cx="493776" cy="256032"/>
          </a:xfrm>
          <a:prstGeom prst="rightArrow">
            <a:avLst/>
          </a:prstGeom>
          <a:solidFill>
            <a:srgbClr val="E7EDF2"/>
          </a:solidFill>
          <a:ln w="12700">
            <a:solidFill>
              <a:srgbClr val="E7EDF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102352" y="2359152"/>
            <a:ext cx="1572768" cy="841248"/>
          </a:xfrm>
          <a:prstGeom prst="roundRect">
            <a:avLst>
              <a:gd name="adj" fmla="val 6522"/>
            </a:avLst>
          </a:prstGeom>
          <a:solidFill>
            <a:srgbClr val="FFFFFF"/>
          </a:solidFill>
          <a:ln w="12700">
            <a:solidFill>
              <a:srgbClr val="2E6D8E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212080" y="2496312"/>
            <a:ext cx="13533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E6D8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研发流动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212080" y="2788920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3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准入 / 架构 / 质量 / 发布</a:t>
            </a:r>
            <a:endParaRPr lang="en-US" sz="830" dirty="0"/>
          </a:p>
        </p:txBody>
      </p:sp>
      <p:sp>
        <p:nvSpPr>
          <p:cNvPr id="22" name="Shape 20"/>
          <p:cNvSpPr/>
          <p:nvPr/>
        </p:nvSpPr>
        <p:spPr>
          <a:xfrm>
            <a:off x="6729984" y="2651760"/>
            <a:ext cx="493776" cy="256032"/>
          </a:xfrm>
          <a:prstGeom prst="rightArrow">
            <a:avLst/>
          </a:prstGeom>
          <a:solidFill>
            <a:srgbClr val="E7EDF2"/>
          </a:solidFill>
          <a:ln w="12700">
            <a:solidFill>
              <a:srgbClr val="E7EDF2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406640" y="1664208"/>
            <a:ext cx="1572768" cy="841248"/>
          </a:xfrm>
          <a:prstGeom prst="roundRect">
            <a:avLst>
              <a:gd name="adj" fmla="val 6522"/>
            </a:avLst>
          </a:prstGeom>
          <a:solidFill>
            <a:srgbClr val="FFFFFF"/>
          </a:solidFill>
          <a:ln w="12700">
            <a:solidFill>
              <a:srgbClr val="2D7D6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516368" y="1801368"/>
            <a:ext cx="13533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D7D6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交付成功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7516368" y="2093976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3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里程碑 / 风险 / 验收 / 回款</a:t>
            </a:r>
            <a:endParaRPr lang="en-US" sz="830" dirty="0"/>
          </a:p>
        </p:txBody>
      </p:sp>
      <p:sp>
        <p:nvSpPr>
          <p:cNvPr id="26" name="Shape 24"/>
          <p:cNvSpPr/>
          <p:nvPr/>
        </p:nvSpPr>
        <p:spPr>
          <a:xfrm>
            <a:off x="9034272" y="1956816"/>
            <a:ext cx="493776" cy="256032"/>
          </a:xfrm>
          <a:prstGeom prst="rightArrow">
            <a:avLst/>
          </a:prstGeom>
          <a:solidFill>
            <a:srgbClr val="E7EDF2"/>
          </a:solidFill>
          <a:ln w="12700">
            <a:solidFill>
              <a:srgbClr val="E7EDF2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9646920" y="2359152"/>
            <a:ext cx="1572768" cy="841248"/>
          </a:xfrm>
          <a:prstGeom prst="roundRect">
            <a:avLst>
              <a:gd name="adj" fmla="val 6522"/>
            </a:avLst>
          </a:prstGeom>
          <a:solidFill>
            <a:srgbClr val="FFFFFF"/>
          </a:solidFill>
          <a:ln w="12700">
            <a:solidFill>
              <a:srgbClr val="C75C4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9756648" y="2496312"/>
            <a:ext cx="13533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C75C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经营看板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9756648" y="2788920"/>
            <a:ext cx="13533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3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数据 / 复盘 / 决策 / 资源</a:t>
            </a:r>
            <a:endParaRPr lang="en-US" sz="830" dirty="0"/>
          </a:p>
        </p:txBody>
      </p:sp>
      <p:sp>
        <p:nvSpPr>
          <p:cNvPr id="30" name="Shape 28"/>
          <p:cNvSpPr/>
          <p:nvPr/>
        </p:nvSpPr>
        <p:spPr>
          <a:xfrm>
            <a:off x="530352" y="4617720"/>
            <a:ext cx="3337560" cy="82296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530352" y="4617720"/>
            <a:ext cx="73152" cy="822960"/>
          </a:xfrm>
          <a:prstGeom prst="rect">
            <a:avLst/>
          </a:prstGeom>
          <a:solidFill>
            <a:srgbClr val="C75C4A"/>
          </a:solidFill>
          <a:ln w="12700">
            <a:solidFill>
              <a:srgbClr val="C75C4A">
                <a:alpha val="0"/>
              </a:srgbClr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31520" y="4782312"/>
            <a:ext cx="3008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表象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731520" y="5120640"/>
            <a:ext cx="301752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需求多、项目多、会议多、临时协调多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233672" y="4617720"/>
            <a:ext cx="3337560" cy="822960"/>
          </a:xfrm>
          <a:prstGeom prst="roundRect">
            <a:avLst>
              <a:gd name="adj" fmla="val 6667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233672" y="4617720"/>
            <a:ext cx="73152" cy="822960"/>
          </a:xfrm>
          <a:prstGeom prst="rect">
            <a:avLst/>
          </a:prstGeom>
          <a:solidFill>
            <a:srgbClr val="C59D3F"/>
          </a:solidFill>
          <a:ln w="12700">
            <a:solidFill>
              <a:srgbClr val="C59D3F">
                <a:alpha val="0"/>
              </a:srgbClr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434840" y="4782312"/>
            <a:ext cx="3008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结构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4434840" y="5120640"/>
            <a:ext cx="301752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目标没有完全拆成技术指标，需求没有完全进入治理，质量和交付证据没有前置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7936992" y="4617720"/>
            <a:ext cx="3337560" cy="822960"/>
          </a:xfrm>
          <a:prstGeom prst="roundRect">
            <a:avLst>
              <a:gd name="adj" fmla="val 6667"/>
            </a:avLst>
          </a:prstGeom>
          <a:solidFill>
            <a:srgbClr val="E4F2E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7936992" y="4617720"/>
            <a:ext cx="73152" cy="822960"/>
          </a:xfrm>
          <a:prstGeom prst="rect">
            <a:avLst/>
          </a:prstGeom>
          <a:solidFill>
            <a:srgbClr val="2D7D67"/>
          </a:solidFill>
          <a:ln w="12700">
            <a:solidFill>
              <a:srgbClr val="2D7D67">
                <a:alpha val="0"/>
              </a:srgbClr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8138160" y="4782312"/>
            <a:ext cx="300837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杠杆点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8138160" y="5120640"/>
            <a:ext cx="3017520" cy="201168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9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统一作战表 + 指标看板 + 质量门禁 + AI 任务台账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" y="384048"/>
            <a:ext cx="1051560" cy="292608"/>
          </a:xfrm>
          <a:prstGeom prst="roundRect">
            <a:avLst>
              <a:gd name="adj" fmla="val 12500"/>
            </a:avLst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21792" y="420624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H2 STRATEGY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0352" y="713232"/>
            <a:ext cx="7132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下半年战略地图：六大抓手支撑经营目标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30352" y="116128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从公司经营目标向下拆到产品、研发、交付、平台、AI 和安全稳定。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30352" y="1600200"/>
            <a:ext cx="1101852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635508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 H1 总结暨 H2 规划 | 技术中心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1393424" y="6309360"/>
            <a:ext cx="310896" cy="310896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393424" y="63093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8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685800" y="1847088"/>
            <a:ext cx="1920240" cy="3383280"/>
          </a:xfrm>
          <a:prstGeom prst="roundRect">
            <a:avLst>
              <a:gd name="adj" fmla="val 3810"/>
            </a:avLst>
          </a:prstGeom>
          <a:solidFill>
            <a:srgbClr val="172A3A"/>
          </a:solidFill>
          <a:ln w="12700">
            <a:solidFill>
              <a:srgbClr val="172A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950976" y="2212848"/>
            <a:ext cx="13898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公司经营目标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033272" y="2816352"/>
            <a:ext cx="1225296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DDE7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收入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DDE7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毛利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DDE7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回款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DDE7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客户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DDE7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724912" y="3255264"/>
            <a:ext cx="658368" cy="365760"/>
          </a:xfrm>
          <a:prstGeom prst="rightArrow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703320" y="1920240"/>
            <a:ext cx="2267712" cy="969264"/>
          </a:xfrm>
          <a:prstGeom prst="roundRect">
            <a:avLst>
              <a:gd name="adj" fmla="val 5660"/>
            </a:avLst>
          </a:prstGeom>
          <a:solidFill>
            <a:srgbClr val="FFFFF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849624" y="2084832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59D3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产品聚焦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867912" y="2450592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6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标准包 / 路线图 / 客户验证</a:t>
            </a:r>
            <a:endParaRPr lang="en-US" sz="860" dirty="0"/>
          </a:p>
        </p:txBody>
      </p:sp>
      <p:sp>
        <p:nvSpPr>
          <p:cNvPr id="18" name="Shape 16"/>
          <p:cNvSpPr/>
          <p:nvPr/>
        </p:nvSpPr>
        <p:spPr>
          <a:xfrm>
            <a:off x="6336792" y="1920240"/>
            <a:ext cx="2267712" cy="969264"/>
          </a:xfrm>
          <a:prstGeom prst="roundRect">
            <a:avLst>
              <a:gd name="adj" fmla="val 5660"/>
            </a:avLst>
          </a:prstGeom>
          <a:solidFill>
            <a:srgbClr val="FFFFFF"/>
          </a:solidFill>
          <a:ln w="12700">
            <a:solidFill>
              <a:srgbClr val="2E6D8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83096" y="2084832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E6D8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研发流动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501384" y="2450592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6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需求准入 / DevOps / 质量内建</a:t>
            </a:r>
            <a:endParaRPr lang="en-US" sz="860" dirty="0"/>
          </a:p>
        </p:txBody>
      </p:sp>
      <p:sp>
        <p:nvSpPr>
          <p:cNvPr id="21" name="Shape 19"/>
          <p:cNvSpPr/>
          <p:nvPr/>
        </p:nvSpPr>
        <p:spPr>
          <a:xfrm>
            <a:off x="8970264" y="1920240"/>
            <a:ext cx="2267712" cy="969264"/>
          </a:xfrm>
          <a:prstGeom prst="roundRect">
            <a:avLst>
              <a:gd name="adj" fmla="val 5660"/>
            </a:avLst>
          </a:prstGeom>
          <a:solidFill>
            <a:srgbClr val="FFFFFF"/>
          </a:solidFill>
          <a:ln w="12700">
            <a:solidFill>
              <a:srgbClr val="2D7D6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116568" y="2084832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D7D6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交付成功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9134856" y="2450592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6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分级 / 风险 / 验收 / 回款</a:t>
            </a:r>
            <a:endParaRPr lang="en-US" sz="860" dirty="0"/>
          </a:p>
        </p:txBody>
      </p:sp>
      <p:sp>
        <p:nvSpPr>
          <p:cNvPr id="24" name="Shape 22"/>
          <p:cNvSpPr/>
          <p:nvPr/>
        </p:nvSpPr>
        <p:spPr>
          <a:xfrm>
            <a:off x="3703320" y="3337560"/>
            <a:ext cx="2267712" cy="969264"/>
          </a:xfrm>
          <a:prstGeom prst="roundRect">
            <a:avLst>
              <a:gd name="adj" fmla="val 5660"/>
            </a:avLst>
          </a:prstGeom>
          <a:solidFill>
            <a:srgbClr val="FFFFFF"/>
          </a:solidFill>
          <a:ln w="12700">
            <a:solidFill>
              <a:srgbClr val="245D6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849624" y="3502152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平台复用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867912" y="3867912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6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模块 / 设备 / 接口 / 部署</a:t>
            </a:r>
            <a:endParaRPr lang="en-US" sz="860" dirty="0"/>
          </a:p>
        </p:txBody>
      </p:sp>
      <p:sp>
        <p:nvSpPr>
          <p:cNvPr id="27" name="Shape 25"/>
          <p:cNvSpPr/>
          <p:nvPr/>
        </p:nvSpPr>
        <p:spPr>
          <a:xfrm>
            <a:off x="6336792" y="3337560"/>
            <a:ext cx="2267712" cy="969264"/>
          </a:xfrm>
          <a:prstGeom prst="roundRect">
            <a:avLst>
              <a:gd name="adj" fmla="val 5660"/>
            </a:avLst>
          </a:prstGeom>
          <a:solidFill>
            <a:srgbClr val="FFFFFF"/>
          </a:solidFill>
          <a:ln w="12700">
            <a:solidFill>
              <a:srgbClr val="C75C4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83096" y="3502152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75C4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AI Agent 化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501384" y="3867912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6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workflow / 人审 / 复用 / 台账</a:t>
            </a:r>
            <a:endParaRPr lang="en-US" sz="860" dirty="0"/>
          </a:p>
        </p:txBody>
      </p:sp>
      <p:sp>
        <p:nvSpPr>
          <p:cNvPr id="30" name="Shape 28"/>
          <p:cNvSpPr/>
          <p:nvPr/>
        </p:nvSpPr>
        <p:spPr>
          <a:xfrm>
            <a:off x="8970264" y="3337560"/>
            <a:ext cx="2267712" cy="969264"/>
          </a:xfrm>
          <a:prstGeom prst="roundRect">
            <a:avLst>
              <a:gd name="adj" fmla="val 5660"/>
            </a:avLst>
          </a:prstGeom>
          <a:solidFill>
            <a:srgbClr val="FFFFFF"/>
          </a:solidFill>
          <a:ln w="12700">
            <a:solidFill>
              <a:srgbClr val="172A3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116568" y="3502152"/>
            <a:ext cx="1965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安全稳定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9134856" y="3867912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6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权限 / 数据 / 回滚 / 合规</a:t>
            </a:r>
            <a:endParaRPr lang="en-US" sz="860" dirty="0"/>
          </a:p>
        </p:txBody>
      </p:sp>
      <p:sp>
        <p:nvSpPr>
          <p:cNvPr id="33" name="Shape 31"/>
          <p:cNvSpPr/>
          <p:nvPr/>
        </p:nvSpPr>
        <p:spPr>
          <a:xfrm>
            <a:off x="3703320" y="5138928"/>
            <a:ext cx="7543800" cy="310896"/>
          </a:xfrm>
          <a:prstGeom prst="rect">
            <a:avLst/>
          </a:prstGeom>
          <a:solidFill>
            <a:srgbClr val="F7EFD8"/>
          </a:solidFill>
          <a:ln w="12700">
            <a:solidFill>
              <a:srgbClr val="F7EFD8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886200" y="5212080"/>
            <a:ext cx="69494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95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验收口径：每条主线都要有目标、责任人、时间节点、指标和证据路径。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8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219456"/>
          </a:xfrm>
          <a:prstGeom prst="rect">
            <a:avLst/>
          </a:prstGeom>
          <a:solidFill>
            <a:srgbClr val="172A3A"/>
          </a:solidFill>
          <a:ln w="12700">
            <a:solidFill>
              <a:srgbClr val="172A3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0352" y="384048"/>
            <a:ext cx="1051560" cy="292608"/>
          </a:xfrm>
          <a:prstGeom prst="roundRect">
            <a:avLst>
              <a:gd name="adj" fmla="val 12500"/>
            </a:avLst>
          </a:prstGeom>
          <a:solidFill>
            <a:srgbClr val="EAF3F1"/>
          </a:solidFill>
          <a:ln w="12700">
            <a:solidFill>
              <a:srgbClr val="EAF3F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21792" y="420624"/>
            <a:ext cx="868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45D6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PRODUCT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530352" y="713232"/>
            <a:ext cx="7132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产品团队规划：从需求接收方升级为经营目标翻译器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30352" y="1161288"/>
            <a:ext cx="9875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0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产品团队下半年首要任务是收敛产品包、治理需求、验证客户价值、支撑销售交付。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530352" y="1600200"/>
            <a:ext cx="1101852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6355080"/>
            <a:ext cx="2926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85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2026 H1 总结暨 H2 规划 | 技术中心</a:t>
            </a:r>
            <a:endParaRPr lang="en-US" sz="850" dirty="0"/>
          </a:p>
        </p:txBody>
      </p:sp>
      <p:sp>
        <p:nvSpPr>
          <p:cNvPr id="9" name="Shape 7"/>
          <p:cNvSpPr/>
          <p:nvPr/>
        </p:nvSpPr>
        <p:spPr>
          <a:xfrm>
            <a:off x="11393424" y="6309360"/>
            <a:ext cx="310896" cy="310896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1393424" y="63093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9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530352" y="1965960"/>
            <a:ext cx="2423160" cy="2514600"/>
          </a:xfrm>
          <a:prstGeom prst="roundRect">
            <a:avLst>
              <a:gd name="adj" fmla="val 2264"/>
            </a:avLst>
          </a:prstGeom>
          <a:solidFill>
            <a:srgbClr val="F7EFD8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731520" y="2176272"/>
            <a:ext cx="320040" cy="320040"/>
          </a:xfrm>
          <a:prstGeom prst="ellipse">
            <a:avLst/>
          </a:prstGeom>
          <a:solidFill>
            <a:srgbClr val="C59D3F"/>
          </a:solidFill>
          <a:ln w="12700">
            <a:solidFill>
              <a:srgbClr val="C59D3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" y="2258568"/>
            <a:ext cx="3200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4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01</a:t>
            </a:r>
            <a:endParaRPr lang="en-US" sz="740" dirty="0"/>
          </a:p>
        </p:txBody>
      </p:sp>
      <p:sp>
        <p:nvSpPr>
          <p:cNvPr id="14" name="Text 12"/>
          <p:cNvSpPr/>
          <p:nvPr/>
        </p:nvSpPr>
        <p:spPr>
          <a:xfrm>
            <a:off x="1124712" y="2176272"/>
            <a:ext cx="15727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产品战略收敛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86384" y="2743200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三类主产品包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非目标方向退出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850392" y="3493008"/>
            <a:ext cx="178308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86384" y="3730752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6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产品包覆盖重点项目比例</a:t>
            </a:r>
            <a:endParaRPr lang="en-US" sz="860" dirty="0"/>
          </a:p>
        </p:txBody>
      </p:sp>
      <p:sp>
        <p:nvSpPr>
          <p:cNvPr id="18" name="Shape 16"/>
          <p:cNvSpPr/>
          <p:nvPr/>
        </p:nvSpPr>
        <p:spPr>
          <a:xfrm>
            <a:off x="3319272" y="1965960"/>
            <a:ext cx="2423160" cy="2514600"/>
          </a:xfrm>
          <a:prstGeom prst="roundRect">
            <a:avLst>
              <a:gd name="adj" fmla="val 2264"/>
            </a:avLst>
          </a:prstGeom>
          <a:solidFill>
            <a:srgbClr val="E4F2E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520440" y="2176272"/>
            <a:ext cx="320040" cy="320040"/>
          </a:xfrm>
          <a:prstGeom prst="ellipse">
            <a:avLst/>
          </a:prstGeom>
          <a:solidFill>
            <a:srgbClr val="245D63"/>
          </a:solidFill>
          <a:ln w="12700">
            <a:solidFill>
              <a:srgbClr val="245D6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520440" y="2258568"/>
            <a:ext cx="3200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4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02</a:t>
            </a:r>
            <a:endParaRPr lang="en-US" sz="740" dirty="0"/>
          </a:p>
        </p:txBody>
      </p:sp>
      <p:sp>
        <p:nvSpPr>
          <p:cNvPr id="21" name="Text 19"/>
          <p:cNvSpPr/>
          <p:nvPr/>
        </p:nvSpPr>
        <p:spPr>
          <a:xfrm>
            <a:off x="3913632" y="2176272"/>
            <a:ext cx="15727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需求治理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575304" y="2743200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标准 / 配置 / 定制 / 拒绝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评审与冻结机制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3639312" y="3493008"/>
            <a:ext cx="178308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575304" y="3730752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6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定制比例下降、返工率下降</a:t>
            </a:r>
            <a:endParaRPr lang="en-US" sz="860" dirty="0"/>
          </a:p>
        </p:txBody>
      </p:sp>
      <p:sp>
        <p:nvSpPr>
          <p:cNvPr id="25" name="Shape 23"/>
          <p:cNvSpPr/>
          <p:nvPr/>
        </p:nvSpPr>
        <p:spPr>
          <a:xfrm>
            <a:off x="6108192" y="1965960"/>
            <a:ext cx="2423160" cy="2514600"/>
          </a:xfrm>
          <a:prstGeom prst="roundRect">
            <a:avLst>
              <a:gd name="adj" fmla="val 2264"/>
            </a:avLst>
          </a:prstGeom>
          <a:solidFill>
            <a:srgbClr val="E7EDF2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309360" y="2176272"/>
            <a:ext cx="320040" cy="320040"/>
          </a:xfrm>
          <a:prstGeom prst="ellipse">
            <a:avLst/>
          </a:prstGeom>
          <a:solidFill>
            <a:srgbClr val="2E6D8E"/>
          </a:solidFill>
          <a:ln w="12700">
            <a:solidFill>
              <a:srgbClr val="2E6D8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309360" y="2258568"/>
            <a:ext cx="3200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4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03</a:t>
            </a:r>
            <a:endParaRPr lang="en-US" sz="740" dirty="0"/>
          </a:p>
        </p:txBody>
      </p:sp>
      <p:sp>
        <p:nvSpPr>
          <p:cNvPr id="28" name="Text 26"/>
          <p:cNvSpPr/>
          <p:nvPr/>
        </p:nvSpPr>
        <p:spPr>
          <a:xfrm>
            <a:off x="6702552" y="2176272"/>
            <a:ext cx="15727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客户验证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6364224" y="2743200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样板客户访谈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场景验证报告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428232" y="3493008"/>
            <a:ext cx="178308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364224" y="3730752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6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样板案例数、验证通过率</a:t>
            </a:r>
            <a:endParaRPr lang="en-US" sz="860" dirty="0"/>
          </a:p>
        </p:txBody>
      </p:sp>
      <p:sp>
        <p:nvSpPr>
          <p:cNvPr id="32" name="Shape 30"/>
          <p:cNvSpPr/>
          <p:nvPr/>
        </p:nvSpPr>
        <p:spPr>
          <a:xfrm>
            <a:off x="8897112" y="1965960"/>
            <a:ext cx="2423160" cy="2514600"/>
          </a:xfrm>
          <a:prstGeom prst="roundRect">
            <a:avLst>
              <a:gd name="adj" fmla="val 2264"/>
            </a:avLst>
          </a:prstGeom>
          <a:solidFill>
            <a:srgbClr val="F8E7E3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9098280" y="2176272"/>
            <a:ext cx="320040" cy="320040"/>
          </a:xfrm>
          <a:prstGeom prst="ellipse">
            <a:avLst/>
          </a:prstGeom>
          <a:solidFill>
            <a:srgbClr val="C75C4A"/>
          </a:solidFill>
          <a:ln w="12700">
            <a:solidFill>
              <a:srgbClr val="C75C4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9098280" y="2258568"/>
            <a:ext cx="320040" cy="10972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74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04</a:t>
            </a:r>
            <a:endParaRPr lang="en-US" sz="740" dirty="0"/>
          </a:p>
        </p:txBody>
      </p:sp>
      <p:sp>
        <p:nvSpPr>
          <p:cNvPr id="35" name="Text 33"/>
          <p:cNvSpPr/>
          <p:nvPr/>
        </p:nvSpPr>
        <p:spPr>
          <a:xfrm>
            <a:off x="9491472" y="2176272"/>
            <a:ext cx="157276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商业化支撑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9153144" y="2743200"/>
            <a:ext cx="19202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销售一页纸、报价包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演示脚本、验收包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9217152" y="3493008"/>
            <a:ext cx="1783080" cy="0"/>
          </a:xfrm>
          <a:prstGeom prst="line">
            <a:avLst/>
          </a:prstGeom>
          <a:noFill/>
          <a:ln w="12700">
            <a:solidFill>
              <a:srgbClr val="D9E2E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9153144" y="3730752"/>
            <a:ext cx="19202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ctr" indent="0" marL="0">
              <a:buNone/>
            </a:pPr>
            <a:r>
              <a:rPr lang="en-US" sz="860" dirty="0">
                <a:solidFill>
                  <a:srgbClr val="5D687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销售采用率、投标复用次数</a:t>
            </a:r>
            <a:endParaRPr lang="en-US" sz="860" dirty="0"/>
          </a:p>
        </p:txBody>
      </p:sp>
      <p:sp>
        <p:nvSpPr>
          <p:cNvPr id="39" name="Shape 37"/>
          <p:cNvSpPr/>
          <p:nvPr/>
        </p:nvSpPr>
        <p:spPr>
          <a:xfrm>
            <a:off x="530352" y="4983480"/>
            <a:ext cx="11018520" cy="658368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12700">
            <a:solidFill>
              <a:srgbClr val="D9E2E8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530352" y="4983480"/>
            <a:ext cx="73152" cy="658368"/>
          </a:xfrm>
          <a:prstGeom prst="rect">
            <a:avLst/>
          </a:prstGeom>
          <a:solidFill>
            <a:srgbClr val="245D63"/>
          </a:solidFill>
          <a:ln w="12700">
            <a:solidFill>
              <a:srgbClr val="245D63">
                <a:alpha val="0"/>
              </a:srgbClr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731520" y="5148072"/>
            <a:ext cx="1068933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PPT 话术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731520" y="5486400"/>
            <a:ext cx="10698480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t">
            <a:normAutofit/>
          </a:bodyPr>
          <a:lstStyle/>
          <a:p>
            <a:pPr algn="l" indent="0" marL="0">
              <a:buNone/>
            </a:pPr>
            <a:r>
              <a:rPr lang="en-US" sz="1020" dirty="0">
                <a:solidFill>
                  <a:srgbClr val="172A3A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产品不能只服务开发，要服务销售、客户验证和交付验收；需求优先级从“谁声音大”转为“谁更支撑经营目标”。</a:t>
            </a:r>
            <a:endParaRPr lang="en-US" sz="10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icrosoft YaHei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Microsoft YaHe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Kangbite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 技术中心半年度述职</dc:title>
  <dc:subject>2026 年上半年总结暨下半年规划述职</dc:subject>
  <dc:creator>zhctprompt</dc:creator>
  <cp:lastModifiedBy>zhctprompt</cp:lastModifiedBy>
  <cp:revision>1</cp:revision>
  <dcterms:created xsi:type="dcterms:W3CDTF">2026-06-27T14:18:15Z</dcterms:created>
  <dcterms:modified xsi:type="dcterms:W3CDTF">2026-06-27T14:18:15Z</dcterms:modified>
</cp:coreProperties>
</file>