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6"/>
    <p:sldId id="263" r:id="rId5"/>
    <p:sldId id="264" r:id="rId4"/>
    <p:sldId id="265" r:id="rId3"/>
    <p:sldId id="266" r:id="rId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1.xml"/><Relationship Id="rId3" Type="http://schemas.openxmlformats.org/officeDocument/2006/relationships/slide" Target="slides/slide10.xml"/><Relationship Id="rId4" Type="http://schemas.openxmlformats.org/officeDocument/2006/relationships/slide" Target="slides/slide9.xml"/><Relationship Id="rId5" Type="http://schemas.openxmlformats.org/officeDocument/2006/relationships/slide" Target="slides/slide8.xml"/><Relationship Id="rId6" Type="http://schemas.openxmlformats.org/officeDocument/2006/relationships/slide" Target="slides/slide7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493776"/>
            <a:ext cx="685800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603504"/>
            <a:ext cx="3840480" cy="237744"/>
          </a:xfrm>
          <a:prstGeom prst="roundRect">
            <a:avLst/>
          </a:prstGeom>
          <a:solidFill>
            <a:srgbClr val="0F2747"/>
          </a:solidFill>
          <a:ln>
            <a:solidFill>
              <a:srgbClr val="0F27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50800" rIns="50800" tIns="33866" bIns="33866"/>
          <a:lstStyle/>
          <a:p>
            <a:pPr algn="ctr"/>
            <a:r>
              <a:rPr sz="1050" b="1">
                <a:solidFill>
                  <a:srgbClr val="FFFFFF"/>
                </a:solidFill>
                <a:latin typeface="Noto Sans CJK SC"/>
              </a:rPr>
              <a:t>AI SKILL SHARE | LESSON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1280160"/>
            <a:ext cx="4663440" cy="658368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800" b="1">
                <a:solidFill>
                  <a:srgbClr val="0F2747"/>
                </a:solidFill>
                <a:latin typeface="Noto Sans CJK SC"/>
              </a:rPr>
              <a:t>AI技能分享第二课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93392"/>
            <a:ext cx="5120640" cy="310896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400" b="0">
                <a:solidFill>
                  <a:srgbClr val="5D6B7C"/>
                </a:solidFill>
                <a:latin typeface="Noto Sans CJK SC"/>
              </a:rPr>
              <a:t>面向产研团队的可落地训练材料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5669280" cy="36576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800" b="1">
                <a:solidFill>
                  <a:srgbClr val="FF8A3D"/>
                </a:solidFill>
                <a:latin typeface="Noto Sans CJK SC"/>
              </a:rPr>
              <a:t>从“会用工具”到“跑通 AI 研发闭环”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3090672"/>
            <a:ext cx="5303520" cy="237744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050" b="0">
                <a:solidFill>
                  <a:srgbClr val="C9D3E2"/>
                </a:solidFill>
                <a:latin typeface="Noto Sans CJK SC"/>
              </a:rPr>
              <a:t>关键词：会议纪要 / 任务包 / 代码风格 / Agent 协同 / 三套环境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08192" y="1371600"/>
            <a:ext cx="1920240" cy="713232"/>
          </a:xfrm>
          <a:prstGeom prst="roundRect">
            <a:avLst/>
          </a:prstGeom>
          <a:solidFill>
            <a:srgbClr val="17365D"/>
          </a:solidFill>
          <a:ln>
            <a:solidFill>
              <a:srgbClr val="5575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08192" y="1527048"/>
            <a:ext cx="1920240" cy="329184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Noto Sans CJK SC"/>
              </a:rPr>
              <a:t>纪要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28231" y="2377440"/>
            <a:ext cx="1920240" cy="713232"/>
          </a:xfrm>
          <a:prstGeom prst="roundRect">
            <a:avLst/>
          </a:prstGeom>
          <a:solidFill>
            <a:srgbClr val="17365D"/>
          </a:solidFill>
          <a:ln>
            <a:solidFill>
              <a:srgbClr val="5575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28231" y="2532888"/>
            <a:ext cx="1920240" cy="329184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Noto Sans CJK SC"/>
              </a:rPr>
              <a:t>任务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748272" y="3383280"/>
            <a:ext cx="1920240" cy="713232"/>
          </a:xfrm>
          <a:prstGeom prst="roundRect">
            <a:avLst/>
          </a:prstGeom>
          <a:solidFill>
            <a:srgbClr val="17365D"/>
          </a:solidFill>
          <a:ln>
            <a:solidFill>
              <a:srgbClr val="5575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748272" y="3538728"/>
            <a:ext cx="1920240" cy="329184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Noto Sans CJK SC"/>
              </a:rPr>
              <a:t>交付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0352" y="5532120"/>
            <a:ext cx="2926080" cy="201168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50" b="0">
                <a:solidFill>
                  <a:srgbClr val="B4C3D6"/>
                </a:solidFill>
                <a:latin typeface="Noto Sans CJK SC"/>
              </a:rPr>
              <a:t>2026年4月20日｜产研培训版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团队分工：这条链路里每个人干什么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第二讲不是只讲工具，更要讲角色边界。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" y="1417320"/>
            <a:ext cx="2194560" cy="169164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01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产品 / BA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把纪要变成任务包；补齐目标、范围、验收。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99232" y="1417320"/>
            <a:ext cx="2194560" cy="169164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02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开发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用 Codex 执行改动；补测试、补文档。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376672" y="1417320"/>
            <a:ext cx="2194560" cy="169164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03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测试 / 运维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做回归、环境推进、发布与回滚。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754112" y="1417320"/>
            <a:ext cx="1828800" cy="169164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04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负责人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守边界、审高风险、定放行。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" y="3429000"/>
            <a:ext cx="8961120" cy="164592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第二讲之后团队要形成的共识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需求先结构化，再交给 Codex；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代码不只看“能不能跑”，还要看测试、文档和发布说明；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Agent 可以连续执行，但关键节点必须有人拍板。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本周必须交付的 4 件事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第二讲结束后，不谈概念，直接看动作。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783080"/>
            <a:ext cx="2011680" cy="205740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A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1 次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完成“录音 → 纪要 → 任务包”闭环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71800" y="1783080"/>
            <a:ext cx="2011680" cy="205740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B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1 个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让 Codex 跑完真实需求的最小交付链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12080" y="1783080"/>
            <a:ext cx="2011680" cy="205740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C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1 份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补 AGENTS.md / rules 或测试清单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452360" y="1783080"/>
            <a:ext cx="2011680" cy="205740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D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1 套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约定最小 dev / test / prod 规则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4572000"/>
            <a:ext cx="8595360" cy="36576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ctr"/>
            <a:r>
              <a:rPr sz="1200" b="0">
                <a:solidFill>
                  <a:srgbClr val="12263F"/>
                </a:solidFill>
                <a:latin typeface="Noto Sans CJK SC"/>
              </a:rPr>
              <a:t>先让 AI 稳定承担一部分标准化工作，团队才会有更多时间做真正高价值的创新。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第二课解决什么问题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不是多学几个工具按钮，而是把一条真实任务链跑通。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12064" y="1325880"/>
            <a:ext cx="3108960" cy="361188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52400" rIns="152400" tIns="101600" bIns="101600"/>
          <a:lstStyle/>
          <a:p>
            <a:pPr algn="ctr"/>
            <a:r>
              <a:rPr sz="2300" b="1">
                <a:solidFill>
                  <a:srgbClr val="0F2747"/>
                </a:solidFill>
                <a:latin typeface="Noto Sans CJK SC"/>
              </a:rPr>
              <a:t>把 AI 从
会问会答
升级为
会接任务、会交付</a:t>
            </a:r>
          </a:p>
          <a:p>
            <a:pPr algn="ctr"/>
            <a:r>
              <a:rPr sz="1100">
                <a:solidFill>
                  <a:srgbClr val="12263F"/>
                </a:solidFill>
                <a:latin typeface="Noto Sans CJK SC"/>
              </a:rPr>
              <a:t>目标不是“炫技”，而是让普通开发者也能稳定跑出结果。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160520" y="1353312"/>
            <a:ext cx="4526280" cy="86868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01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会议结论停留在群里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会议开完后没有结构化任务，研发接不住。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60520" y="2331720"/>
            <a:ext cx="4526280" cy="86868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02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Codex 需要人一直盯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能写一段，但很难自己把完整目标往前推。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60520" y="3310128"/>
            <a:ext cx="4526280" cy="86868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03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团队风格越用 AI 越飘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没有统一规则，AI 会继续放大差异。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160520" y="4288536"/>
            <a:ext cx="4526280" cy="86868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04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写出来不等于能上线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没有测试、环境和发布治理，风险会一起放大。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6240" y="5376672"/>
            <a:ext cx="4572000" cy="237744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050" b="0">
                <a:solidFill>
                  <a:srgbClr val="12263F"/>
                </a:solidFill>
                <a:latin typeface="Noto Sans CJK SC"/>
              </a:rPr>
              <a:t>第二讲的重点：让“纪要—方案—代码—测试—上线”连成闭环。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第一课到第二课：能力升级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第一课讲底座和规则；第二课讲怎么把一条真实链路跑通。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417320"/>
            <a:ext cx="4251960" cy="342900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第一课已经讲过什么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AI 的四层工作体系：思考、执行、记忆、自动化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ChatGPT / Codex / 会议纪要 / Skill 的基本分工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Codex 基线配置、线程管理、知识库与 Skill 规范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标准作业流（SOP）和第一批高价值场景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32120" y="1417320"/>
            <a:ext cx="4251960" cy="3429000"/>
          </a:xfrm>
          <a:prstGeom prst="roundRect">
            <a:avLst/>
          </a:prstGeom>
          <a:solidFill>
            <a:srgbClr val="FFFF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第二课新增什么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如何把会议录音变成开发能接的任务包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如何让 Codex 一次交付代码、测试、文档、发布说明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如何用 Agent Skills 管代码风格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如何用 Multica 管整体目标与任务状态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为什么必须补 Harness 和三套环境</a:t>
            </a:r>
          </a:p>
        </p:txBody>
      </p:sp>
      <p:sp>
        <p:nvSpPr>
          <p:cNvPr id="9" name="Right Arrow 8"/>
          <p:cNvSpPr/>
          <p:nvPr/>
        </p:nvSpPr>
        <p:spPr>
          <a:xfrm>
            <a:off x="4937760" y="2697480"/>
            <a:ext cx="411480" cy="320040"/>
          </a:xfrm>
          <a:prstGeom prst="rightArrow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8368" y="5074920"/>
            <a:ext cx="9052560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100" b="0">
                <a:solidFill>
                  <a:srgbClr val="12263F"/>
                </a:solidFill>
                <a:latin typeface="Noto Sans CJK SC"/>
              </a:rPr>
              <a:t>一句话：第一课解决“怎么开始”；第二课解决“怎么把结果真正跑出来”。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最小可落地闭环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先跑通一条链路，不要一上来追求全自动。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828800"/>
            <a:ext cx="1417320" cy="192024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录音/纪要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千问或飞书录音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084831" y="2587752"/>
            <a:ext cx="365760" cy="256032"/>
          </a:xfrm>
          <a:prstGeom prst="rightArrow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2221992" y="1828800"/>
            <a:ext cx="141732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方案/任务包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ChatGPT 抽目标、范围、验收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712464" y="2587752"/>
            <a:ext cx="365760" cy="256032"/>
          </a:xfrm>
          <a:prstGeom prst="rightArrow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849624" y="1828800"/>
            <a:ext cx="1417320" cy="192024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Codex 执行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读仓库、改代码、补测试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340096" y="2587752"/>
            <a:ext cx="365760" cy="256032"/>
          </a:xfrm>
          <a:prstGeom prst="rightArrow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5477256" y="1828800"/>
            <a:ext cx="141732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质量门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lint / test / review / 文档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6967728" y="2587752"/>
            <a:ext cx="365760" cy="256032"/>
          </a:xfrm>
          <a:prstGeom prst="rightArrow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7104888" y="1828800"/>
            <a:ext cx="1417320" cy="192024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环境推进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dev / test / prod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8595360" y="2587752"/>
            <a:ext cx="365760" cy="256032"/>
          </a:xfrm>
          <a:prstGeom prst="rightArrow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8732520" y="1828800"/>
            <a:ext cx="141732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监控回流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告警和数据进入下一轮任务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" y="4251960"/>
            <a:ext cx="9144000" cy="50292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12263F"/>
                </a:solidFill>
                <a:latin typeface="Noto Sans CJK SC"/>
              </a:rPr>
              <a:t>这条链路的目标很简单：让一次会议结论，最终变成可验证、可测试、可发布的研发任务，而不是停留在口头对齐。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实操 1：录音 → 纪要 → 任务包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先把口头沟通变成研发真正能接得住的输入。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371600"/>
            <a:ext cx="2880360" cy="356616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步骤 1｜录音和纪要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开会默认开录音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保留原始事实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不要一开始就下结论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11880" y="1371600"/>
            <a:ext cx="28803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步骤 2｜ChatGPT 提炼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抽业务目标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补范围与验收标准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识别风险点和测试点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29400" y="1371600"/>
            <a:ext cx="2880360" cy="356616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步骤 3｜形成任务包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目标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涉及模块/接口/表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输出 requirement pack / TASK_CONTRACT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6656" y="5166360"/>
            <a:ext cx="8961120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100" b="0">
                <a:solidFill>
                  <a:srgbClr val="12263F"/>
                </a:solidFill>
                <a:latin typeface="Noto Sans CJK SC"/>
              </a:rPr>
              <a:t>标准产物：会议纪要、方案初稿、任务包。没有任务包，就不要直接进入开发。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实操 2：Codex 如何真正干活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让它进仓库执行，但前提是目标、边界、验收要讲清楚。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417320"/>
            <a:ext cx="3017520" cy="338328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给 Codex 的四类输入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目标：这次到底改什么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边界：哪些目录能改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验收：哪些测试必须过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参考：接口、DB 字典、相似功能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794760" y="1417320"/>
            <a:ext cx="2834640" cy="3383280"/>
          </a:xfrm>
          <a:prstGeom prst="roundRect">
            <a:avLst/>
          </a:prstGeom>
          <a:solidFill>
            <a:srgbClr val="FFFF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Codex 应该交付什么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代码差异 / PR 说明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单测或 smoke test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接口说明 / OpenAPI 变更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发布说明 / 回滚说明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812280" y="1417320"/>
            <a:ext cx="2743200" cy="338328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人的关键动作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补上下文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在关键岔路口打断纠偏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审查高风险改动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批准合并和上线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5074920"/>
            <a:ext cx="9144000" cy="36576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100" b="0">
                <a:solidFill>
                  <a:srgbClr val="12263F"/>
                </a:solidFill>
                <a:latin typeface="Noto Sans CJK SC"/>
              </a:rPr>
              <a:t>经验：越是让 Codex 做完整交付链，而不是只写一段函数，团队越容易真正感受到提效。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问题 1：代码风格不统一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AI 会继续放大每个人的写法，所以先要把规则写下来。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" y="1325880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100" b="1">
                <a:solidFill>
                  <a:srgbClr val="175FE6"/>
                </a:solidFill>
                <a:latin typeface="Noto Sans CJK SC"/>
              </a:rPr>
              <a:t>参考开源：Agent Skills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1572768"/>
            <a:ext cx="5120640" cy="201168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50" b="0">
                <a:solidFill>
                  <a:srgbClr val="5D6B7C"/>
                </a:solidFill>
                <a:latin typeface="Noto Sans CJK SC"/>
              </a:rPr>
              <a:t>https://github.com/addyosmani/agent-skills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" y="1874519"/>
            <a:ext cx="4709160" cy="329184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普通开发者的落地做法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把流程固定成 spec → plan → build → test → review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新任务先让 AI 出 plan，再开始改代码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把命名、目录、接口约定写进 AGENTS.md / rules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PR 前统一跑 lint、测试和最小回归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623560" y="1874519"/>
            <a:ext cx="4023360" cy="3291840"/>
          </a:xfrm>
          <a:prstGeom prst="roundRect">
            <a:avLst/>
          </a:prstGeom>
          <a:solidFill>
            <a:srgbClr val="FFFF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52400" rIns="152400" tIns="101600" bIns="101600"/>
          <a:lstStyle/>
          <a:p>
            <a:pPr algn="ctr"/>
            <a:r>
              <a:rPr sz="2400" b="1">
                <a:solidFill>
                  <a:srgbClr val="0F2747"/>
                </a:solidFill>
                <a:latin typeface="Noto Sans CJK SC"/>
              </a:rPr>
              <a:t>先把
开发顺序
和
仓库规则
写清楚</a:t>
            </a:r>
          </a:p>
          <a:p>
            <a:pPr algn="ctr"/>
            <a:r>
              <a:rPr sz="1100">
                <a:solidFill>
                  <a:srgbClr val="12263F"/>
                </a:solidFill>
                <a:latin typeface="Noto Sans CJK SC"/>
              </a:rPr>
              <a:t>没有统一规则，AI 只会更快地产生更多风格差异。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问题 2：Codex 总要人盯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真正缺的不是“会写”，而是“会把完整目标往前推”。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" y="132588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100" b="1">
                <a:solidFill>
                  <a:srgbClr val="175FE6"/>
                </a:solidFill>
                <a:latin typeface="Noto Sans CJK SC"/>
              </a:rPr>
              <a:t>参考开源：Multica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1572768"/>
            <a:ext cx="5029200" cy="201168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50" b="0">
                <a:solidFill>
                  <a:srgbClr val="5D6B7C"/>
                </a:solidFill>
                <a:latin typeface="Noto Sans CJK SC"/>
              </a:rPr>
              <a:t>https://github.com/multica-ai/multica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" y="1874519"/>
            <a:ext cx="4389120" cy="324612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普通开发者的落地做法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把大目标拆成多个明确任务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每个任务都要有状态：待处理、进行中、阻塞、待验证、已完成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让 Agent 定时汇报自己做到哪一步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人只在关键点做补充和批准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257800" y="1874519"/>
            <a:ext cx="4389120" cy="3246120"/>
          </a:xfrm>
          <a:prstGeom prst="roundRect">
            <a:avLst/>
          </a:prstGeom>
          <a:solidFill>
            <a:srgbClr val="FFFF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你可以把它理解成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Codex 负责“干活”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Multica 负责“管状态、推目标”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技术负责人只盯关键节点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团队不再人肉追问“现在做到哪了”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5175504"/>
            <a:ext cx="9144000" cy="237744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100" b="0">
                <a:solidFill>
                  <a:srgbClr val="12263F"/>
                </a:solidFill>
                <a:latin typeface="Noto Sans CJK SC"/>
              </a:rPr>
              <a:t>一句话：让 AI 不只是写代码，还要能按状态机推进一整个目标。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93776" y="384048"/>
            <a:ext cx="658368" cy="54864"/>
          </a:xfrm>
          <a:prstGeom prst="rect">
            <a:avLst/>
          </a:prstGeom>
          <a:solidFill>
            <a:srgbClr val="FF8A3D"/>
          </a:solidFill>
          <a:ln>
            <a:solidFill>
              <a:srgbClr val="FF8A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93776" y="530352"/>
            <a:ext cx="6035040" cy="411480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2400" b="1">
                <a:solidFill>
                  <a:srgbClr val="0F2747"/>
                </a:solidFill>
                <a:latin typeface="Noto Sans CJK SC"/>
              </a:rPr>
              <a:t>少不了的第三块：Harness + 三套环境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064" y="932688"/>
            <a:ext cx="7498079" cy="25603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1200" b="0">
                <a:solidFill>
                  <a:srgbClr val="5D6B7C"/>
                </a:solidFill>
                <a:latin typeface="Noto Sans CJK SC"/>
              </a:rPr>
              <a:t>代码写出来不等于能上线，必须补上质量门。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6" y="6473952"/>
            <a:ext cx="329184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l"/>
            <a:r>
              <a:rPr sz="900" b="0">
                <a:solidFill>
                  <a:srgbClr val="12263F"/>
                </a:solidFill>
                <a:latin typeface="Noto Sans CJK SC"/>
              </a:rPr>
              <a:t>AI技能分享第二课｜产研培训版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15928" y="6446520"/>
            <a:ext cx="182880" cy="164592"/>
          </a:xfrm>
          <a:prstGeom prst="rect">
            <a:avLst/>
          </a:prstGeom>
          <a:noFill/>
          <a:ln>
            <a:noFill/>
          </a:ln>
        </p:spPr>
        <p:txBody>
          <a:bodyPr wrap="square" lIns="76200" rIns="76200" tIns="50800" bIns="50800" anchor="t">
            <a:spAutoFit/>
          </a:bodyPr>
          <a:lstStyle/>
          <a:p>
            <a:pPr algn="r"/>
            <a:r>
              <a:rPr sz="900" b="0">
                <a:solidFill>
                  <a:srgbClr val="12263F"/>
                </a:solidFill>
                <a:latin typeface="Noto Sans CJK SC"/>
              </a:rPr>
              <a:t>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" y="1508760"/>
            <a:ext cx="2880360" cy="242316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DEV-0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本地 / 沙箱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目标：快速验证
规则：允许快速失败；禁止碰生产数据；支持一键拉起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75887" y="1508760"/>
            <a:ext cx="2880360" cy="242316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DEV-1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dev / test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目标：联调 + 回归
规则：dev 自动部署；test 记录版本、测试结论和审批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29984" y="1508760"/>
            <a:ext cx="2880360" cy="242316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800" b="1">
                <a:solidFill>
                  <a:srgbClr val="175FE6"/>
                </a:solidFill>
                <a:latin typeface="Noto Sans CJK SC"/>
              </a:rPr>
              <a:t>DEV-2</a:t>
            </a:r>
          </a:p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prod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目标：受控放量
规则：人工审批；默认灰度或 behind flag；异常立即回滚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" y="4160520"/>
            <a:ext cx="9006840" cy="1005840"/>
          </a:xfrm>
          <a:prstGeom prst="roundRect">
            <a:avLst/>
          </a:prstGeom>
          <a:solidFill>
            <a:srgbClr val="F4F8FF"/>
          </a:solidFill>
          <a:ln>
            <a:solidFill>
              <a:srgbClr val="D7E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101600" bIns="101600"/>
          <a:lstStyle/>
          <a:p>
            <a:pPr algn="l"/>
            <a:r>
              <a:rPr sz="1600" b="1">
                <a:solidFill>
                  <a:srgbClr val="12263F"/>
                </a:solidFill>
                <a:latin typeface="Noto Sans CJK SC"/>
              </a:rPr>
              <a:t>这一步最关键的判断</a:t>
            </a:r>
          </a:p>
          <a:p>
            <a:pPr algn="l"/>
            <a:r>
              <a:rPr sz="1100">
                <a:solidFill>
                  <a:srgbClr val="12263F"/>
                </a:solidFill>
                <a:latin typeface="Noto Sans CJK SC"/>
              </a:rPr>
              <a:t>• 没有测试闸门、没有回滚、没有环境隔离，就不叫交付闭环。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S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S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AI技能分享第一课——面向产研团队的可落地训练材料</dc:title>
  <dc:subject>AI技能分享第一课</dc:subject>
  <dc:creator>OpenAI</dc:creator>
  <cp:lastModifiedBy>OpenAI</cp:lastModifiedBy>
  <cp:revision>1</cp:revision>
  <dcterms:created xsi:type="dcterms:W3CDTF">2026-04-20T09:17:12Z</dcterms:created>
  <dcterms:modified xsi:type="dcterms:W3CDTF">2026-04-20T09:17:12Z</dcterms:modified>
</cp:coreProperties>
</file>