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Internal blueprint: AI软件工厂自动化落地方案（Qoder + Harness） provided by user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Internal training materials and meeting transcript provided by user (AI技能分享第一课；04月14日录音；AI软件工厂自动化落地方案)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Internal training materials and meeting transcript provided by user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https://github.com/addyosmani/agent-skills (README: lifecycle, commands, skills, Codex/other agents note)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https://github.com/addyosmani/agent-skills (README: Define→Plan→Build→Verify→Review→Ship, 7 slash commands, 20 skills, plain Markdown for Codex/other agents)
- User-provided screenshot: /mnt/data/面向 AI 码代理的生产級工釋技線。.jpeg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https://github.com/multica-ai/multica
- User uploaded summary document about GitHub open-source projects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4048" y="164592"/>
            <a:ext cx="2560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63E7A"/>
                </a:solidFill>
                <a:latin typeface="Liberation Sans" pitchFamily="34" charset="0"/>
                <a:ea typeface="Liberation Sans" pitchFamily="34" charset="-122"/>
                <a:cs typeface="Liberation Sans" pitchFamily="34" charset="-120"/>
              </a:rPr>
              <a:t>AI SKILL SHARE | LESSON 2</a:t>
            </a:r>
            <a:endParaRPr lang="en-US" sz="850" dirty="0"/>
          </a:p>
        </p:txBody>
      </p:sp>
      <p:sp>
        <p:nvSpPr>
          <p:cNvPr id="3" name="Shape 1"/>
          <p:cNvSpPr/>
          <p:nvPr/>
        </p:nvSpPr>
        <p:spPr>
          <a:xfrm>
            <a:off x="384048" y="429768"/>
            <a:ext cx="822960" cy="0"/>
          </a:xfrm>
          <a:prstGeom prst="line">
            <a:avLst/>
          </a:prstGeom>
          <a:noFill/>
          <a:ln w="12700">
            <a:solidFill>
              <a:srgbClr val="F36F2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84048" y="6473952"/>
            <a:ext cx="256032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80" dirty="0">
                <a:solidFill>
                  <a:srgbClr val="607086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AI技能分享第二课｜产研培训版</a:t>
            </a:r>
            <a:endParaRPr lang="en-US" sz="68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887200" y="6455664"/>
            <a:ext cx="182880" cy="14630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680">
                <a:solidFill>
                  <a:srgbClr val="607086"/>
                </a:solidFill>
                <a:latin typeface="Liberation Sans"/>
                <a:ea typeface="Liberation Sans"/>
                <a:cs typeface="Liberation Sans"/>
              </a:defRPr>
            </a:lvl1pPr>
          </a:lstStyle>
          <a:p>
            <a:pPr algn="r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887200" y="6455664"/>
            <a:ext cx="182880" cy="14630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680">
                <a:solidFill>
                  <a:srgbClr val="607086"/>
                </a:solidFill>
                <a:latin typeface="Liberation Sans"/>
                <a:ea typeface="Liberation Sans"/>
                <a:cs typeface="Liberation Sans"/>
              </a:defRPr>
            </a:lvl1pPr>
          </a:lstStyle>
          <a:p>
            <a:pPr algn="r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4048" y="914400"/>
            <a:ext cx="4846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AI技能分享第二课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4048" y="1444752"/>
            <a:ext cx="4663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面向产研团队的可落地训练材料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384048" y="1810512"/>
            <a:ext cx="5943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从 </a:t>
            </a:r>
            <a:pPr indent="0" marL="0">
              <a:buNone/>
            </a:pPr>
            <a:r>
              <a:rPr lang="en-US" sz="1400" b="1" dirty="0">
                <a:solidFill>
                  <a:srgbClr val="F36F2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“会用工具”</a:t>
            </a:r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 到 </a:t>
            </a:r>
            <a:pPr indent="0" marL="0">
              <a:buNone/>
            </a:pPr>
            <a:r>
              <a:rPr lang="en-US" sz="1400" b="1" dirty="0">
                <a:solidFill>
                  <a:srgbClr val="F36F2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“跑通 AI 研发闭环”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384048" y="2304288"/>
            <a:ext cx="7406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80" dirty="0">
                <a:solidFill>
                  <a:srgbClr val="64748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关键词：会议纪要 / 任务包 / 代码风格 / Agent 协同 / 三套环境 / Agent Skills 流程</a:t>
            </a:r>
            <a:endParaRPr lang="en-US" sz="880" dirty="0"/>
          </a:p>
        </p:txBody>
      </p:sp>
      <p:sp>
        <p:nvSpPr>
          <p:cNvPr id="6" name="Text 4"/>
          <p:cNvSpPr/>
          <p:nvPr/>
        </p:nvSpPr>
        <p:spPr>
          <a:xfrm>
            <a:off x="384048" y="3520440"/>
            <a:ext cx="530352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4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这次重点把 Agent Skills 的整体流程图和 7 个命令解读补进第二课，用来解决“团队代码风格不统一、协作标准不一致”的实际问题。</a:t>
            </a:r>
            <a:endParaRPr lang="en-US" sz="1040" dirty="0"/>
          </a:p>
        </p:txBody>
      </p:sp>
      <p:sp>
        <p:nvSpPr>
          <p:cNvPr id="7" name="Text 5"/>
          <p:cNvSpPr/>
          <p:nvPr/>
        </p:nvSpPr>
        <p:spPr>
          <a:xfrm>
            <a:off x="384048" y="3218688"/>
            <a:ext cx="32918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2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第二讲承接第一讲，但更实操。</a:t>
            </a:r>
            <a:endParaRPr lang="en-US" sz="1120" dirty="0"/>
          </a:p>
        </p:txBody>
      </p:sp>
      <p:sp>
        <p:nvSpPr>
          <p:cNvPr id="8" name="Shape 6"/>
          <p:cNvSpPr/>
          <p:nvPr/>
        </p:nvSpPr>
        <p:spPr>
          <a:xfrm>
            <a:off x="9144000" y="1005840"/>
            <a:ext cx="1188720" cy="384048"/>
          </a:xfrm>
          <a:prstGeom prst="roundRect">
            <a:avLst>
              <a:gd name="adj" fmla="val 19048"/>
            </a:avLst>
          </a:prstGeom>
          <a:solidFill>
            <a:srgbClr val="163E7A"/>
          </a:solidFill>
          <a:ln w="12700">
            <a:solidFill>
              <a:srgbClr val="163E7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0" y="1024128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纪要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9144000" y="1481328"/>
            <a:ext cx="1188720" cy="384048"/>
          </a:xfrm>
          <a:prstGeom prst="roundRect">
            <a:avLst>
              <a:gd name="adj" fmla="val 19048"/>
            </a:avLst>
          </a:prstGeom>
          <a:solidFill>
            <a:srgbClr val="163E7A"/>
          </a:solidFill>
          <a:ln w="12700">
            <a:solidFill>
              <a:srgbClr val="163E7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144000" y="1499616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任务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9144000" y="1956816"/>
            <a:ext cx="1188720" cy="384048"/>
          </a:xfrm>
          <a:prstGeom prst="roundRect">
            <a:avLst>
              <a:gd name="adj" fmla="val 19048"/>
            </a:avLst>
          </a:prstGeom>
          <a:solidFill>
            <a:srgbClr val="163E7A"/>
          </a:solidFill>
          <a:ln w="12700">
            <a:solidFill>
              <a:srgbClr val="163E7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144000" y="1975104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交付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84048" y="4133088"/>
            <a:ext cx="376732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5488" y="4297680"/>
            <a:ext cx="8229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3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培训对象</a:t>
            </a:r>
            <a:endParaRPr lang="en-US" sz="930" dirty="0"/>
          </a:p>
        </p:txBody>
      </p:sp>
      <p:sp>
        <p:nvSpPr>
          <p:cNvPr id="16" name="Text 14"/>
          <p:cNvSpPr/>
          <p:nvPr/>
        </p:nvSpPr>
        <p:spPr>
          <a:xfrm>
            <a:off x="1371600" y="4206240"/>
            <a:ext cx="2651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产品经理、研发工程师、测试工程师、实施/运维、技术负责人</a:t>
            </a:r>
            <a:endParaRPr lang="en-US" sz="920" dirty="0"/>
          </a:p>
        </p:txBody>
      </p:sp>
      <p:sp>
        <p:nvSpPr>
          <p:cNvPr id="17" name="Shape 15"/>
          <p:cNvSpPr/>
          <p:nvPr/>
        </p:nvSpPr>
        <p:spPr>
          <a:xfrm>
            <a:off x="1325880" y="4133088"/>
            <a:ext cx="0" cy="658368"/>
          </a:xfrm>
          <a:prstGeom prst="line">
            <a:avLst/>
          </a:prstGeom>
          <a:noFill/>
          <a:ln w="12700">
            <a:solidFill>
              <a:srgbClr val="D6E1EE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84048" y="4462272"/>
            <a:ext cx="3767328" cy="0"/>
          </a:xfrm>
          <a:prstGeom prst="line">
            <a:avLst/>
          </a:prstGeom>
          <a:noFill/>
          <a:ln w="12700">
            <a:solidFill>
              <a:srgbClr val="D6E1E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75488" y="4626864"/>
            <a:ext cx="8229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3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版本</a:t>
            </a:r>
            <a:endParaRPr lang="en-US" sz="930" dirty="0"/>
          </a:p>
        </p:txBody>
      </p:sp>
      <p:sp>
        <p:nvSpPr>
          <p:cNvPr id="20" name="Text 18"/>
          <p:cNvSpPr/>
          <p:nvPr/>
        </p:nvSpPr>
        <p:spPr>
          <a:xfrm>
            <a:off x="1371600" y="4553712"/>
            <a:ext cx="2560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V1.1 ｜ 日期：2026 年 4 月 21 日</a:t>
            </a:r>
            <a:endParaRPr lang="en-US" sz="92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887200" y="6455664"/>
            <a:ext cx="182880" cy="14630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680">
                <a:solidFill>
                  <a:srgbClr val="607086"/>
                </a:solidFill>
                <a:latin typeface="Liberation Sans"/>
                <a:ea typeface="Liberation Sans"/>
                <a:cs typeface="Liberation Sans"/>
              </a:defRPr>
            </a:lvl1pPr>
          </a:lstStyle>
          <a:p>
            <a:pPr algn="r"/>
            <a:fld id="{F7021451-1387-4CA6-816F-3879F97B5CBC}" type="slidenum">
              <a:rPr b="0" lang="en-US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4048" y="228600"/>
            <a:ext cx="6126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少不了的第三块：Harness + 三套环境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384048" y="585216"/>
            <a:ext cx="7498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20" dirty="0">
                <a:solidFill>
                  <a:srgbClr val="64748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代码写出来不等于能上线，必须补上质量门。</a:t>
            </a:r>
            <a:endParaRPr lang="en-US" sz="820" dirty="0"/>
          </a:p>
        </p:txBody>
      </p:sp>
      <p:sp>
        <p:nvSpPr>
          <p:cNvPr id="4" name="Shape 2"/>
          <p:cNvSpPr/>
          <p:nvPr/>
        </p:nvSpPr>
        <p:spPr>
          <a:xfrm>
            <a:off x="384048" y="1143000"/>
            <a:ext cx="3474720" cy="2011680"/>
          </a:xfrm>
          <a:prstGeom prst="roundRect">
            <a:avLst>
              <a:gd name="adj" fmla="val 3636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93776" y="1234440"/>
            <a:ext cx="32552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8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本地 / 沙箱</a:t>
            </a:r>
            <a:endParaRPr lang="en-US" sz="1080" dirty="0"/>
          </a:p>
        </p:txBody>
      </p:sp>
      <p:sp>
        <p:nvSpPr>
          <p:cNvPr id="6" name="Text 4"/>
          <p:cNvSpPr/>
          <p:nvPr/>
        </p:nvSpPr>
        <p:spPr>
          <a:xfrm>
            <a:off x="512064" y="1463040"/>
            <a:ext cx="3255264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目标：快速验证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规则：允许快速失败；禁止碰生产数据；支持一键拉起</a:t>
            </a:r>
            <a:endParaRPr lang="en-US" sz="920" dirty="0"/>
          </a:p>
        </p:txBody>
      </p:sp>
      <p:sp>
        <p:nvSpPr>
          <p:cNvPr id="7" name="Shape 5"/>
          <p:cNvSpPr/>
          <p:nvPr/>
        </p:nvSpPr>
        <p:spPr>
          <a:xfrm>
            <a:off x="4133088" y="1143000"/>
            <a:ext cx="3474720" cy="2011680"/>
          </a:xfrm>
          <a:prstGeom prst="roundRect">
            <a:avLst>
              <a:gd name="adj" fmla="val 3636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242816" y="1234440"/>
            <a:ext cx="32552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8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dev / test</a:t>
            </a:r>
            <a:endParaRPr lang="en-US" sz="1080" dirty="0"/>
          </a:p>
        </p:txBody>
      </p:sp>
      <p:sp>
        <p:nvSpPr>
          <p:cNvPr id="9" name="Text 7"/>
          <p:cNvSpPr/>
          <p:nvPr/>
        </p:nvSpPr>
        <p:spPr>
          <a:xfrm>
            <a:off x="4261104" y="1463040"/>
            <a:ext cx="3255264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目标：联调 + 回归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规则：dev 自动部署；test 记录版本、测试结论和审批</a:t>
            </a:r>
            <a:endParaRPr lang="en-US" sz="920" dirty="0"/>
          </a:p>
        </p:txBody>
      </p:sp>
      <p:sp>
        <p:nvSpPr>
          <p:cNvPr id="10" name="Shape 8"/>
          <p:cNvSpPr/>
          <p:nvPr/>
        </p:nvSpPr>
        <p:spPr>
          <a:xfrm>
            <a:off x="7882128" y="1143000"/>
            <a:ext cx="3474720" cy="2011680"/>
          </a:xfrm>
          <a:prstGeom prst="roundRect">
            <a:avLst>
              <a:gd name="adj" fmla="val 3636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991856" y="1234440"/>
            <a:ext cx="32552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8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prod</a:t>
            </a:r>
            <a:endParaRPr lang="en-US" sz="1080" dirty="0"/>
          </a:p>
        </p:txBody>
      </p:sp>
      <p:sp>
        <p:nvSpPr>
          <p:cNvPr id="12" name="Text 10"/>
          <p:cNvSpPr/>
          <p:nvPr/>
        </p:nvSpPr>
        <p:spPr>
          <a:xfrm>
            <a:off x="8010144" y="1463040"/>
            <a:ext cx="3255264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目标：受控放量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规则：人工审批；默认灰度或 behind flag；异常立即回滚</a:t>
            </a:r>
            <a:endParaRPr lang="en-US" sz="920" dirty="0"/>
          </a:p>
        </p:txBody>
      </p:sp>
      <p:sp>
        <p:nvSpPr>
          <p:cNvPr id="13" name="Shape 11"/>
          <p:cNvSpPr/>
          <p:nvPr/>
        </p:nvSpPr>
        <p:spPr>
          <a:xfrm>
            <a:off x="384048" y="5596128"/>
            <a:ext cx="11018520" cy="512064"/>
          </a:xfrm>
          <a:prstGeom prst="roundRect">
            <a:avLst>
              <a:gd name="adj" fmla="val 8929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12064" y="5715000"/>
            <a:ext cx="10698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关键判断：没有测试闸门、没有回滚、没有环境隔离，就不叫交付闭环。第二讲的目标不是“零 bug”，而是先做到“可追踪、可验证、可回滚”。</a:t>
            </a:r>
            <a:endParaRPr lang="en-US" sz="88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887200" y="6455664"/>
            <a:ext cx="182880" cy="14630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680">
                <a:solidFill>
                  <a:srgbClr val="607086"/>
                </a:solidFill>
                <a:latin typeface="Liberation Sans"/>
                <a:ea typeface="Liberation Sans"/>
                <a:cs typeface="Liberation Sans"/>
              </a:defRPr>
            </a:lvl1pPr>
          </a:lstStyle>
          <a:p>
            <a:pPr algn="r"/>
            <a:fld id="{F7021451-1387-4CA6-816F-3879F97B5CBC}" type="slidenum">
              <a:rPr b="0" lang="en-US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4048" y="228600"/>
            <a:ext cx="6126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团队分工：这条链路里每个人干什么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384048" y="585216"/>
            <a:ext cx="7498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20" dirty="0">
                <a:solidFill>
                  <a:srgbClr val="64748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第二讲不是只讲工具，更要讲角色边界。</a:t>
            </a:r>
            <a:endParaRPr lang="en-US" sz="820" dirty="0"/>
          </a:p>
        </p:txBody>
      </p:sp>
      <p:sp>
        <p:nvSpPr>
          <p:cNvPr id="4" name="Shape 2"/>
          <p:cNvSpPr/>
          <p:nvPr/>
        </p:nvSpPr>
        <p:spPr>
          <a:xfrm>
            <a:off x="384048" y="1188720"/>
            <a:ext cx="2651760" cy="3108960"/>
          </a:xfrm>
          <a:prstGeom prst="roundRect">
            <a:avLst>
              <a:gd name="adj" fmla="val 2759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93776" y="1280160"/>
            <a:ext cx="243230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8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01｜产品 / BA</a:t>
            </a:r>
            <a:endParaRPr lang="en-US" sz="1080" dirty="0"/>
          </a:p>
        </p:txBody>
      </p:sp>
      <p:sp>
        <p:nvSpPr>
          <p:cNvPr id="6" name="Text 4"/>
          <p:cNvSpPr/>
          <p:nvPr/>
        </p:nvSpPr>
        <p:spPr>
          <a:xfrm>
            <a:off x="512064" y="1508760"/>
            <a:ext cx="2432304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把纪要变成任务包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补齐目标、范围、验收</a:t>
            </a:r>
            <a:endParaRPr lang="en-US" sz="920" dirty="0"/>
          </a:p>
        </p:txBody>
      </p:sp>
      <p:sp>
        <p:nvSpPr>
          <p:cNvPr id="7" name="Shape 5"/>
          <p:cNvSpPr/>
          <p:nvPr/>
        </p:nvSpPr>
        <p:spPr>
          <a:xfrm>
            <a:off x="3218688" y="1188720"/>
            <a:ext cx="2651760" cy="3108960"/>
          </a:xfrm>
          <a:prstGeom prst="roundRect">
            <a:avLst>
              <a:gd name="adj" fmla="val 2759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328416" y="1280160"/>
            <a:ext cx="243230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8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02｜开发</a:t>
            </a:r>
            <a:endParaRPr lang="en-US" sz="1080" dirty="0"/>
          </a:p>
        </p:txBody>
      </p:sp>
      <p:sp>
        <p:nvSpPr>
          <p:cNvPr id="9" name="Text 7"/>
          <p:cNvSpPr/>
          <p:nvPr/>
        </p:nvSpPr>
        <p:spPr>
          <a:xfrm>
            <a:off x="3346704" y="1508760"/>
            <a:ext cx="2432304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用 Codex 执行改动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补测试、补文档、补发布说明</a:t>
            </a:r>
            <a:endParaRPr lang="en-US" sz="920" dirty="0"/>
          </a:p>
        </p:txBody>
      </p:sp>
      <p:sp>
        <p:nvSpPr>
          <p:cNvPr id="10" name="Shape 8"/>
          <p:cNvSpPr/>
          <p:nvPr/>
        </p:nvSpPr>
        <p:spPr>
          <a:xfrm>
            <a:off x="6053328" y="1188720"/>
            <a:ext cx="2651760" cy="3108960"/>
          </a:xfrm>
          <a:prstGeom prst="roundRect">
            <a:avLst>
              <a:gd name="adj" fmla="val 2759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163056" y="1280160"/>
            <a:ext cx="243230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8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03｜测试 / 运维</a:t>
            </a:r>
            <a:endParaRPr lang="en-US" sz="1080" dirty="0"/>
          </a:p>
        </p:txBody>
      </p:sp>
      <p:sp>
        <p:nvSpPr>
          <p:cNvPr id="12" name="Text 10"/>
          <p:cNvSpPr/>
          <p:nvPr/>
        </p:nvSpPr>
        <p:spPr>
          <a:xfrm>
            <a:off x="6181344" y="1508760"/>
            <a:ext cx="2432304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做回归、环境推进、发布与回滚</a:t>
            </a:r>
            <a:endParaRPr lang="en-US" sz="920" dirty="0"/>
          </a:p>
        </p:txBody>
      </p:sp>
      <p:sp>
        <p:nvSpPr>
          <p:cNvPr id="13" name="Shape 11"/>
          <p:cNvSpPr/>
          <p:nvPr/>
        </p:nvSpPr>
        <p:spPr>
          <a:xfrm>
            <a:off x="8887968" y="1188720"/>
            <a:ext cx="2377440" cy="3108960"/>
          </a:xfrm>
          <a:prstGeom prst="roundRect">
            <a:avLst>
              <a:gd name="adj" fmla="val 3077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997696" y="1280160"/>
            <a:ext cx="215798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8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04｜负责人</a:t>
            </a:r>
            <a:endParaRPr lang="en-US" sz="1080" dirty="0"/>
          </a:p>
        </p:txBody>
      </p:sp>
      <p:sp>
        <p:nvSpPr>
          <p:cNvPr id="15" name="Text 13"/>
          <p:cNvSpPr/>
          <p:nvPr/>
        </p:nvSpPr>
        <p:spPr>
          <a:xfrm>
            <a:off x="9015984" y="1508760"/>
            <a:ext cx="2157984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守边界、审高风险、定放行</a:t>
            </a:r>
            <a:endParaRPr lang="en-US" sz="920" dirty="0"/>
          </a:p>
        </p:txBody>
      </p:sp>
      <p:sp>
        <p:nvSpPr>
          <p:cNvPr id="16" name="Shape 14"/>
          <p:cNvSpPr/>
          <p:nvPr/>
        </p:nvSpPr>
        <p:spPr>
          <a:xfrm>
            <a:off x="384048" y="5596128"/>
            <a:ext cx="11018520" cy="512064"/>
          </a:xfrm>
          <a:prstGeom prst="roundRect">
            <a:avLst>
              <a:gd name="adj" fmla="val 8929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12064" y="5715000"/>
            <a:ext cx="10698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第二讲之后团队要形成的共识：需求先结构化，再交给 Codex；代码不只看“能不能跑”，还要看测试、文档和发布说明；关键节点必须有人拍板。</a:t>
            </a:r>
            <a:endParaRPr lang="en-US" sz="88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887200" y="6455664"/>
            <a:ext cx="182880" cy="14630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680">
                <a:solidFill>
                  <a:srgbClr val="607086"/>
                </a:solidFill>
                <a:latin typeface="Liberation Sans"/>
                <a:ea typeface="Liberation Sans"/>
                <a:cs typeface="Liberation Sans"/>
              </a:defRPr>
            </a:lvl1pPr>
          </a:lstStyle>
          <a:p>
            <a:pPr algn="r"/>
            <a:fld id="{F7021451-1387-4CA6-816F-3879F97B5CBC}" type="slidenum">
              <a:rPr b="0" lang="en-US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4048" y="228600"/>
            <a:ext cx="6126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本周必须交付的 4 件事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384048" y="585216"/>
            <a:ext cx="7498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20" dirty="0">
                <a:solidFill>
                  <a:srgbClr val="64748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第二讲结束后，不谈概念，直接看动作。</a:t>
            </a:r>
            <a:endParaRPr lang="en-US" sz="820" dirty="0"/>
          </a:p>
        </p:txBody>
      </p:sp>
      <p:sp>
        <p:nvSpPr>
          <p:cNvPr id="4" name="Shape 2"/>
          <p:cNvSpPr/>
          <p:nvPr/>
        </p:nvSpPr>
        <p:spPr>
          <a:xfrm>
            <a:off x="457200" y="1508760"/>
            <a:ext cx="2423160" cy="2011680"/>
          </a:xfrm>
          <a:prstGeom prst="roundRect">
            <a:avLst>
              <a:gd name="adj" fmla="val 3636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03504" y="1691640"/>
            <a:ext cx="25603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4F74C7"/>
                </a:solidFill>
                <a:latin typeface="Liberation Sans" pitchFamily="34" charset="0"/>
                <a:ea typeface="Liberation Sans" pitchFamily="34" charset="-122"/>
                <a:cs typeface="Liberation Sans" pitchFamily="34" charset="-120"/>
              </a:rPr>
              <a:t>A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603504" y="196596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3E7A"/>
                </a:solidFill>
                <a:latin typeface="Liberation Sans" pitchFamily="34" charset="0"/>
                <a:ea typeface="Liberation Sans" pitchFamily="34" charset="-122"/>
                <a:cs typeface="Liberation Sans" pitchFamily="34" charset="-120"/>
              </a:rPr>
              <a:t>1 次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03504" y="2267712"/>
            <a:ext cx="2011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完成“录音 → 纪要 → 任务包”闭环</a:t>
            </a:r>
            <a:endParaRPr lang="en-US" sz="920" dirty="0"/>
          </a:p>
        </p:txBody>
      </p:sp>
      <p:sp>
        <p:nvSpPr>
          <p:cNvPr id="8" name="Shape 6"/>
          <p:cNvSpPr/>
          <p:nvPr/>
        </p:nvSpPr>
        <p:spPr>
          <a:xfrm>
            <a:off x="3246120" y="1508760"/>
            <a:ext cx="2423160" cy="2011680"/>
          </a:xfrm>
          <a:prstGeom prst="roundRect">
            <a:avLst>
              <a:gd name="adj" fmla="val 3636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392424" y="1691640"/>
            <a:ext cx="25603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4F74C7"/>
                </a:solidFill>
                <a:latin typeface="Liberation Sans" pitchFamily="34" charset="0"/>
                <a:ea typeface="Liberation Sans" pitchFamily="34" charset="-122"/>
                <a:cs typeface="Liberation Sans" pitchFamily="34" charset="-120"/>
              </a:rPr>
              <a:t>B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3392424" y="196596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3E7A"/>
                </a:solidFill>
                <a:latin typeface="Liberation Sans" pitchFamily="34" charset="0"/>
                <a:ea typeface="Liberation Sans" pitchFamily="34" charset="-122"/>
                <a:cs typeface="Liberation Sans" pitchFamily="34" charset="-120"/>
              </a:rPr>
              <a:t>1 个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392424" y="2267712"/>
            <a:ext cx="2011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让 Codex 跑完真实需求的最小交付链</a:t>
            </a:r>
            <a:endParaRPr lang="en-US" sz="920" dirty="0"/>
          </a:p>
        </p:txBody>
      </p:sp>
      <p:sp>
        <p:nvSpPr>
          <p:cNvPr id="12" name="Shape 10"/>
          <p:cNvSpPr/>
          <p:nvPr/>
        </p:nvSpPr>
        <p:spPr>
          <a:xfrm>
            <a:off x="6035040" y="1508760"/>
            <a:ext cx="2423160" cy="2011680"/>
          </a:xfrm>
          <a:prstGeom prst="roundRect">
            <a:avLst>
              <a:gd name="adj" fmla="val 3636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181344" y="1691640"/>
            <a:ext cx="25603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4F74C7"/>
                </a:solidFill>
                <a:latin typeface="Liberation Sans" pitchFamily="34" charset="0"/>
                <a:ea typeface="Liberation Sans" pitchFamily="34" charset="-122"/>
                <a:cs typeface="Liberation Sans" pitchFamily="34" charset="-120"/>
              </a:rPr>
              <a:t>C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6181344" y="196596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3E7A"/>
                </a:solidFill>
                <a:latin typeface="Liberation Sans" pitchFamily="34" charset="0"/>
                <a:ea typeface="Liberation Sans" pitchFamily="34" charset="-122"/>
                <a:cs typeface="Liberation Sans" pitchFamily="34" charset="-120"/>
              </a:rPr>
              <a:t>1 份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181344" y="2267712"/>
            <a:ext cx="2011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补 AGENTS.md / rules 或测试清单</a:t>
            </a:r>
            <a:endParaRPr lang="en-US" sz="920" dirty="0"/>
          </a:p>
        </p:txBody>
      </p:sp>
      <p:sp>
        <p:nvSpPr>
          <p:cNvPr id="16" name="Shape 14"/>
          <p:cNvSpPr/>
          <p:nvPr/>
        </p:nvSpPr>
        <p:spPr>
          <a:xfrm>
            <a:off x="8823960" y="1508760"/>
            <a:ext cx="2423160" cy="2011680"/>
          </a:xfrm>
          <a:prstGeom prst="roundRect">
            <a:avLst>
              <a:gd name="adj" fmla="val 3636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970264" y="1691640"/>
            <a:ext cx="25603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4F74C7"/>
                </a:solidFill>
                <a:latin typeface="Liberation Sans" pitchFamily="34" charset="0"/>
                <a:ea typeface="Liberation Sans" pitchFamily="34" charset="-122"/>
                <a:cs typeface="Liberation Sans" pitchFamily="34" charset="-120"/>
              </a:rPr>
              <a:t>D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8970264" y="196596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3E7A"/>
                </a:solidFill>
                <a:latin typeface="Liberation Sans" pitchFamily="34" charset="0"/>
                <a:ea typeface="Liberation Sans" pitchFamily="34" charset="-122"/>
                <a:cs typeface="Liberation Sans" pitchFamily="34" charset="-120"/>
              </a:rPr>
              <a:t>1 套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970264" y="2267712"/>
            <a:ext cx="2011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约定最小 dev / test / prod 规则</a:t>
            </a:r>
            <a:endParaRPr lang="en-US" sz="920" dirty="0"/>
          </a:p>
        </p:txBody>
      </p:sp>
      <p:sp>
        <p:nvSpPr>
          <p:cNvPr id="20" name="Shape 18"/>
          <p:cNvSpPr/>
          <p:nvPr/>
        </p:nvSpPr>
        <p:spPr>
          <a:xfrm>
            <a:off x="384048" y="5596128"/>
            <a:ext cx="11018520" cy="512064"/>
          </a:xfrm>
          <a:prstGeom prst="roundRect">
            <a:avLst>
              <a:gd name="adj" fmla="val 8929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12064" y="5715000"/>
            <a:ext cx="10698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先让 AI 稳定承担一部分标准化工作，团队才会有更多时间做真正高价值的创新。</a:t>
            </a:r>
            <a:endParaRPr lang="en-US" sz="88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887200" y="6455664"/>
            <a:ext cx="182880" cy="14630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680">
                <a:solidFill>
                  <a:srgbClr val="607086"/>
                </a:solidFill>
                <a:latin typeface="Liberation Sans"/>
                <a:ea typeface="Liberation Sans"/>
                <a:cs typeface="Liberation Sans"/>
              </a:defRPr>
            </a:lvl1pPr>
          </a:lstStyle>
          <a:p>
            <a:pPr algn="r"/>
            <a:fld id="{F7021451-1387-4CA6-816F-3879F97B5CBC}" type="slidenum">
              <a:rPr b="0" lang="en-US"/>
              <a:t>12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4048" y="228600"/>
            <a:ext cx="6126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第二课解决什么问题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384048" y="585216"/>
            <a:ext cx="7498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20" dirty="0">
                <a:solidFill>
                  <a:srgbClr val="64748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不是多学几个工具按钮，而是把一条真实任务链跑通。</a:t>
            </a:r>
            <a:endParaRPr lang="en-US" sz="820" dirty="0"/>
          </a:p>
        </p:txBody>
      </p:sp>
      <p:sp>
        <p:nvSpPr>
          <p:cNvPr id="4" name="Shape 2"/>
          <p:cNvSpPr/>
          <p:nvPr/>
        </p:nvSpPr>
        <p:spPr>
          <a:xfrm>
            <a:off x="384048" y="1051560"/>
            <a:ext cx="1645920" cy="3383280"/>
          </a:xfrm>
          <a:prstGeom prst="roundRect">
            <a:avLst>
              <a:gd name="adj" fmla="val 4444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03504" y="1426464"/>
            <a:ext cx="11887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 AI 从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会问会答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升级为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会接任务、会交付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530352" y="3803904"/>
            <a:ext cx="13716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60" dirty="0">
                <a:solidFill>
                  <a:srgbClr val="64748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目标不是“炫技”，而是让普通开发者也能稳定跑出结果。</a:t>
            </a:r>
            <a:endParaRPr lang="en-US" sz="860" dirty="0"/>
          </a:p>
        </p:txBody>
      </p:sp>
      <p:sp>
        <p:nvSpPr>
          <p:cNvPr id="7" name="Shape 5"/>
          <p:cNvSpPr/>
          <p:nvPr/>
        </p:nvSpPr>
        <p:spPr>
          <a:xfrm>
            <a:off x="2212848" y="1097280"/>
            <a:ext cx="4069080" cy="585216"/>
          </a:xfrm>
          <a:prstGeom prst="roundRect">
            <a:avLst>
              <a:gd name="adj" fmla="val 9375"/>
            </a:avLst>
          </a:prstGeom>
          <a:solidFill>
            <a:srgbClr val="FFFFFF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340864" y="1207008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36F21"/>
                </a:solidFill>
                <a:latin typeface="Liberation Sans" pitchFamily="34" charset="0"/>
                <a:ea typeface="Liberation Sans" pitchFamily="34" charset="-122"/>
                <a:cs typeface="Liberation Sans" pitchFamily="34" charset="-120"/>
              </a:rPr>
              <a:t>01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2724912" y="1179576"/>
            <a:ext cx="1645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2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会议结论停留在群里</a:t>
            </a:r>
            <a:endParaRPr lang="en-US" sz="1020" dirty="0"/>
          </a:p>
        </p:txBody>
      </p:sp>
      <p:sp>
        <p:nvSpPr>
          <p:cNvPr id="10" name="Text 8"/>
          <p:cNvSpPr/>
          <p:nvPr/>
        </p:nvSpPr>
        <p:spPr>
          <a:xfrm>
            <a:off x="2724912" y="1380744"/>
            <a:ext cx="329184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会议开完后没有结构化任务，研发接不住。</a:t>
            </a:r>
            <a:endParaRPr lang="en-US" sz="860" dirty="0"/>
          </a:p>
        </p:txBody>
      </p:sp>
      <p:sp>
        <p:nvSpPr>
          <p:cNvPr id="11" name="Shape 9"/>
          <p:cNvSpPr/>
          <p:nvPr/>
        </p:nvSpPr>
        <p:spPr>
          <a:xfrm>
            <a:off x="2212848" y="1865376"/>
            <a:ext cx="4069080" cy="585216"/>
          </a:xfrm>
          <a:prstGeom prst="roundRect">
            <a:avLst>
              <a:gd name="adj" fmla="val 9375"/>
            </a:avLst>
          </a:prstGeom>
          <a:solidFill>
            <a:srgbClr val="FFFFFF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340864" y="1975104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36F21"/>
                </a:solidFill>
                <a:latin typeface="Liberation Sans" pitchFamily="34" charset="0"/>
                <a:ea typeface="Liberation Sans" pitchFamily="34" charset="-122"/>
                <a:cs typeface="Liberation Sans" pitchFamily="34" charset="-120"/>
              </a:rPr>
              <a:t>02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2724912" y="1947672"/>
            <a:ext cx="1645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2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Codex 需要人一直盯</a:t>
            </a:r>
            <a:endParaRPr lang="en-US" sz="1020" dirty="0"/>
          </a:p>
        </p:txBody>
      </p:sp>
      <p:sp>
        <p:nvSpPr>
          <p:cNvPr id="14" name="Text 12"/>
          <p:cNvSpPr/>
          <p:nvPr/>
        </p:nvSpPr>
        <p:spPr>
          <a:xfrm>
            <a:off x="2724912" y="2148840"/>
            <a:ext cx="329184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能写一段，但很难自己把完整目标往前推。</a:t>
            </a:r>
            <a:endParaRPr lang="en-US" sz="860" dirty="0"/>
          </a:p>
        </p:txBody>
      </p:sp>
      <p:sp>
        <p:nvSpPr>
          <p:cNvPr id="15" name="Shape 13"/>
          <p:cNvSpPr/>
          <p:nvPr/>
        </p:nvSpPr>
        <p:spPr>
          <a:xfrm>
            <a:off x="2212848" y="2633472"/>
            <a:ext cx="4069080" cy="585216"/>
          </a:xfrm>
          <a:prstGeom prst="roundRect">
            <a:avLst>
              <a:gd name="adj" fmla="val 9375"/>
            </a:avLst>
          </a:prstGeom>
          <a:solidFill>
            <a:srgbClr val="FFFFFF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340864" y="2743200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36F21"/>
                </a:solidFill>
                <a:latin typeface="Liberation Sans" pitchFamily="34" charset="0"/>
                <a:ea typeface="Liberation Sans" pitchFamily="34" charset="-122"/>
                <a:cs typeface="Liberation Sans" pitchFamily="34" charset="-120"/>
              </a:rPr>
              <a:t>03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2724912" y="2715768"/>
            <a:ext cx="1645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2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团队风格越用 AI 越飘</a:t>
            </a:r>
            <a:endParaRPr lang="en-US" sz="1020" dirty="0"/>
          </a:p>
        </p:txBody>
      </p:sp>
      <p:sp>
        <p:nvSpPr>
          <p:cNvPr id="18" name="Text 16"/>
          <p:cNvSpPr/>
          <p:nvPr/>
        </p:nvSpPr>
        <p:spPr>
          <a:xfrm>
            <a:off x="2724912" y="2916936"/>
            <a:ext cx="329184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没有统一规则，AI 会继续放大差异。</a:t>
            </a:r>
            <a:endParaRPr lang="en-US" sz="860" dirty="0"/>
          </a:p>
        </p:txBody>
      </p:sp>
      <p:sp>
        <p:nvSpPr>
          <p:cNvPr id="19" name="Shape 17"/>
          <p:cNvSpPr/>
          <p:nvPr/>
        </p:nvSpPr>
        <p:spPr>
          <a:xfrm>
            <a:off x="2212848" y="3401568"/>
            <a:ext cx="4069080" cy="585216"/>
          </a:xfrm>
          <a:prstGeom prst="roundRect">
            <a:avLst>
              <a:gd name="adj" fmla="val 9375"/>
            </a:avLst>
          </a:prstGeom>
          <a:solidFill>
            <a:srgbClr val="FFFFFF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340864" y="3511296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36F21"/>
                </a:solidFill>
                <a:latin typeface="Liberation Sans" pitchFamily="34" charset="0"/>
                <a:ea typeface="Liberation Sans" pitchFamily="34" charset="-122"/>
                <a:cs typeface="Liberation Sans" pitchFamily="34" charset="-120"/>
              </a:rPr>
              <a:t>04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2724912" y="3483864"/>
            <a:ext cx="1645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2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写出来不等于能上线</a:t>
            </a:r>
            <a:endParaRPr lang="en-US" sz="1020" dirty="0"/>
          </a:p>
        </p:txBody>
      </p:sp>
      <p:sp>
        <p:nvSpPr>
          <p:cNvPr id="22" name="Text 20"/>
          <p:cNvSpPr/>
          <p:nvPr/>
        </p:nvSpPr>
        <p:spPr>
          <a:xfrm>
            <a:off x="2724912" y="3685032"/>
            <a:ext cx="329184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没有测试、环境和发布治理，风险会一起放大。</a:t>
            </a:r>
            <a:endParaRPr lang="en-US" sz="860" dirty="0"/>
          </a:p>
        </p:txBody>
      </p:sp>
      <p:sp>
        <p:nvSpPr>
          <p:cNvPr id="23" name="Shape 21"/>
          <p:cNvSpPr/>
          <p:nvPr/>
        </p:nvSpPr>
        <p:spPr>
          <a:xfrm>
            <a:off x="384048" y="5596128"/>
            <a:ext cx="11018520" cy="512064"/>
          </a:xfrm>
          <a:prstGeom prst="roundRect">
            <a:avLst>
              <a:gd name="adj" fmla="val 8929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12064" y="5715000"/>
            <a:ext cx="10698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第二讲的重点：让“纪要—方案—代码—测试—上线”连成闭环。</a:t>
            </a:r>
            <a:endParaRPr lang="en-US" sz="88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887200" y="6455664"/>
            <a:ext cx="182880" cy="14630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680">
                <a:solidFill>
                  <a:srgbClr val="607086"/>
                </a:solidFill>
                <a:latin typeface="Liberation Sans"/>
                <a:ea typeface="Liberation Sans"/>
                <a:cs typeface="Liberation Sans"/>
              </a:defRPr>
            </a:lvl1pPr>
          </a:lstStyle>
          <a:p>
            <a:pPr algn="r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4048" y="228600"/>
            <a:ext cx="6126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第一课到第二课：能力升级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384048" y="585216"/>
            <a:ext cx="7498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20" dirty="0">
                <a:solidFill>
                  <a:srgbClr val="64748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第一课讲底座和规则；第二课讲怎么把一条真实链路跑通。</a:t>
            </a:r>
            <a:endParaRPr lang="en-US" sz="820" dirty="0"/>
          </a:p>
        </p:txBody>
      </p:sp>
      <p:sp>
        <p:nvSpPr>
          <p:cNvPr id="4" name="Shape 2"/>
          <p:cNvSpPr/>
          <p:nvPr/>
        </p:nvSpPr>
        <p:spPr>
          <a:xfrm>
            <a:off x="685800" y="1115568"/>
            <a:ext cx="3200400" cy="3703320"/>
          </a:xfrm>
          <a:prstGeom prst="roundRect">
            <a:avLst>
              <a:gd name="adj" fmla="val 2286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95528" y="1207008"/>
            <a:ext cx="298094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8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第一课已经讲过什么</a:t>
            </a:r>
            <a:endParaRPr lang="en-US" sz="1080" dirty="0"/>
          </a:p>
        </p:txBody>
      </p:sp>
      <p:sp>
        <p:nvSpPr>
          <p:cNvPr id="6" name="Text 4"/>
          <p:cNvSpPr/>
          <p:nvPr/>
        </p:nvSpPr>
        <p:spPr>
          <a:xfrm>
            <a:off x="813816" y="1435608"/>
            <a:ext cx="2980944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 的四层工作体系：思考、执行、记忆、自动化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ChatGPT / Codex / 会议纪要 / Skill 的基本分工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Codex 基线配置、线程管理、知识库与 Skill 规范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标准作业流（SOP）和第一批高价值场景</a:t>
            </a:r>
            <a:endParaRPr lang="en-US" sz="920" dirty="0"/>
          </a:p>
        </p:txBody>
      </p:sp>
      <p:sp>
        <p:nvSpPr>
          <p:cNvPr id="7" name="Text 5"/>
          <p:cNvSpPr/>
          <p:nvPr/>
        </p:nvSpPr>
        <p:spPr>
          <a:xfrm>
            <a:off x="4160520" y="2377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36F2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→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4709160" y="1115568"/>
            <a:ext cx="3611880" cy="3703320"/>
          </a:xfrm>
          <a:prstGeom prst="roundRect">
            <a:avLst>
              <a:gd name="adj" fmla="val 2025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818888" y="1207008"/>
            <a:ext cx="339242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8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第二课新增什么</a:t>
            </a:r>
            <a:endParaRPr lang="en-US" sz="1080" dirty="0"/>
          </a:p>
        </p:txBody>
      </p:sp>
      <p:sp>
        <p:nvSpPr>
          <p:cNvPr id="10" name="Text 8"/>
          <p:cNvSpPr/>
          <p:nvPr/>
        </p:nvSpPr>
        <p:spPr>
          <a:xfrm>
            <a:off x="4837176" y="1435608"/>
            <a:ext cx="3392424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如何把会议录音变成开发能接的任务包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如何让 Codex 一次交付代码、测试、文档、发布说明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如何用 Agent Skills 管代码风格和开发顺序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如何用 Multica 管整体目标与任务状态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为什么必须补 Harness 和三套环境</a:t>
            </a:r>
            <a:endParaRPr lang="en-US" sz="920" dirty="0"/>
          </a:p>
        </p:txBody>
      </p:sp>
      <p:sp>
        <p:nvSpPr>
          <p:cNvPr id="11" name="Shape 9"/>
          <p:cNvSpPr/>
          <p:nvPr/>
        </p:nvSpPr>
        <p:spPr>
          <a:xfrm>
            <a:off x="384048" y="5596128"/>
            <a:ext cx="11018520" cy="512064"/>
          </a:xfrm>
          <a:prstGeom prst="roundRect">
            <a:avLst>
              <a:gd name="adj" fmla="val 8929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12064" y="5715000"/>
            <a:ext cx="10698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一句话：第一课解决“怎么开始”；第二课解决“怎么把结果真正跑出来”。</a:t>
            </a:r>
            <a:endParaRPr lang="en-US" sz="88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887200" y="6455664"/>
            <a:ext cx="182880" cy="14630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680">
                <a:solidFill>
                  <a:srgbClr val="607086"/>
                </a:solidFill>
                <a:latin typeface="Liberation Sans"/>
                <a:ea typeface="Liberation Sans"/>
                <a:cs typeface="Liberation Sans"/>
              </a:defRPr>
            </a:lvl1pPr>
          </a:lstStyle>
          <a:p>
            <a:pPr algn="r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4048" y="228600"/>
            <a:ext cx="6126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最小可落地闭环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384048" y="585216"/>
            <a:ext cx="7498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20" dirty="0">
                <a:solidFill>
                  <a:srgbClr val="64748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先跑通一条链路，不要一上来追求全自动。</a:t>
            </a:r>
            <a:endParaRPr lang="en-US" sz="820" dirty="0"/>
          </a:p>
        </p:txBody>
      </p:sp>
      <p:sp>
        <p:nvSpPr>
          <p:cNvPr id="4" name="Shape 2"/>
          <p:cNvSpPr/>
          <p:nvPr/>
        </p:nvSpPr>
        <p:spPr>
          <a:xfrm>
            <a:off x="384048" y="1691640"/>
            <a:ext cx="1444752" cy="1371600"/>
          </a:xfrm>
          <a:prstGeom prst="roundRect">
            <a:avLst>
              <a:gd name="adj" fmla="val 5333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93776" y="1783080"/>
            <a:ext cx="1225296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2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录音 / 纪要</a:t>
            </a:r>
            <a:endParaRPr lang="en-US" sz="1020" dirty="0"/>
          </a:p>
        </p:txBody>
      </p:sp>
      <p:sp>
        <p:nvSpPr>
          <p:cNvPr id="6" name="Text 4"/>
          <p:cNvSpPr/>
          <p:nvPr/>
        </p:nvSpPr>
        <p:spPr>
          <a:xfrm>
            <a:off x="493776" y="2020824"/>
            <a:ext cx="1243584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27000" indent="-127000">
              <a:buSzPct val="100000"/>
              <a:buChar char="•"/>
            </a:pPr>
            <a:r>
              <a:rPr lang="en-US" sz="88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千问或飞书录音</a:t>
            </a:r>
            <a:endParaRPr lang="en-US" sz="880" dirty="0"/>
          </a:p>
        </p:txBody>
      </p:sp>
      <p:sp>
        <p:nvSpPr>
          <p:cNvPr id="7" name="Text 5"/>
          <p:cNvSpPr/>
          <p:nvPr/>
        </p:nvSpPr>
        <p:spPr>
          <a:xfrm>
            <a:off x="1865376" y="2221992"/>
            <a:ext cx="274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36F2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→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2176272" y="1691640"/>
            <a:ext cx="1444752" cy="1371600"/>
          </a:xfrm>
          <a:prstGeom prst="roundRect">
            <a:avLst>
              <a:gd name="adj" fmla="val 5333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286000" y="1783080"/>
            <a:ext cx="1225296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2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方案 / 任务包</a:t>
            </a:r>
            <a:endParaRPr lang="en-US" sz="1020" dirty="0"/>
          </a:p>
        </p:txBody>
      </p:sp>
      <p:sp>
        <p:nvSpPr>
          <p:cNvPr id="10" name="Text 8"/>
          <p:cNvSpPr/>
          <p:nvPr/>
        </p:nvSpPr>
        <p:spPr>
          <a:xfrm>
            <a:off x="2286000" y="2020824"/>
            <a:ext cx="1243584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27000" indent="-127000">
              <a:buSzPct val="100000"/>
              <a:buChar char="•"/>
            </a:pPr>
            <a:r>
              <a:rPr lang="en-US" sz="88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ChatGPT 抽目标、范围、验收</a:t>
            </a:r>
            <a:endParaRPr lang="en-US" sz="880" dirty="0"/>
          </a:p>
        </p:txBody>
      </p:sp>
      <p:sp>
        <p:nvSpPr>
          <p:cNvPr id="11" name="Text 9"/>
          <p:cNvSpPr/>
          <p:nvPr/>
        </p:nvSpPr>
        <p:spPr>
          <a:xfrm>
            <a:off x="3657600" y="2221992"/>
            <a:ext cx="274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36F2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→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3968496" y="1691640"/>
            <a:ext cx="1444752" cy="1371600"/>
          </a:xfrm>
          <a:prstGeom prst="roundRect">
            <a:avLst>
              <a:gd name="adj" fmla="val 5333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078224" y="1783080"/>
            <a:ext cx="1225296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2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Codex 执行</a:t>
            </a:r>
            <a:endParaRPr lang="en-US" sz="1020" dirty="0"/>
          </a:p>
        </p:txBody>
      </p:sp>
      <p:sp>
        <p:nvSpPr>
          <p:cNvPr id="14" name="Text 12"/>
          <p:cNvSpPr/>
          <p:nvPr/>
        </p:nvSpPr>
        <p:spPr>
          <a:xfrm>
            <a:off x="4078224" y="2020824"/>
            <a:ext cx="1243584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27000" indent="-127000">
              <a:buSzPct val="100000"/>
              <a:buChar char="•"/>
            </a:pPr>
            <a:r>
              <a:rPr lang="en-US" sz="88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读仓库、改代码、补测试</a:t>
            </a:r>
            <a:endParaRPr lang="en-US" sz="880" dirty="0"/>
          </a:p>
        </p:txBody>
      </p:sp>
      <p:sp>
        <p:nvSpPr>
          <p:cNvPr id="15" name="Text 13"/>
          <p:cNvSpPr/>
          <p:nvPr/>
        </p:nvSpPr>
        <p:spPr>
          <a:xfrm>
            <a:off x="5449824" y="2221992"/>
            <a:ext cx="274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36F2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→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5760720" y="1691640"/>
            <a:ext cx="1444752" cy="1371600"/>
          </a:xfrm>
          <a:prstGeom prst="roundRect">
            <a:avLst>
              <a:gd name="adj" fmla="val 5333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870448" y="1783080"/>
            <a:ext cx="1225296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2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质量门</a:t>
            </a:r>
            <a:endParaRPr lang="en-US" sz="1020" dirty="0"/>
          </a:p>
        </p:txBody>
      </p:sp>
      <p:sp>
        <p:nvSpPr>
          <p:cNvPr id="18" name="Text 16"/>
          <p:cNvSpPr/>
          <p:nvPr/>
        </p:nvSpPr>
        <p:spPr>
          <a:xfrm>
            <a:off x="5870448" y="2020824"/>
            <a:ext cx="1243584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27000" indent="-127000">
              <a:buSzPct val="100000"/>
              <a:buChar char="•"/>
            </a:pPr>
            <a:r>
              <a:rPr lang="en-US" sz="88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lint / test / review / 文档</a:t>
            </a:r>
            <a:endParaRPr lang="en-US" sz="880" dirty="0"/>
          </a:p>
        </p:txBody>
      </p:sp>
      <p:sp>
        <p:nvSpPr>
          <p:cNvPr id="19" name="Text 17"/>
          <p:cNvSpPr/>
          <p:nvPr/>
        </p:nvSpPr>
        <p:spPr>
          <a:xfrm>
            <a:off x="7242048" y="2221992"/>
            <a:ext cx="274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36F2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→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7552944" y="1691640"/>
            <a:ext cx="1444752" cy="1371600"/>
          </a:xfrm>
          <a:prstGeom prst="roundRect">
            <a:avLst>
              <a:gd name="adj" fmla="val 5333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662672" y="1783080"/>
            <a:ext cx="1225296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2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环境推进</a:t>
            </a:r>
            <a:endParaRPr lang="en-US" sz="1020" dirty="0"/>
          </a:p>
        </p:txBody>
      </p:sp>
      <p:sp>
        <p:nvSpPr>
          <p:cNvPr id="22" name="Text 20"/>
          <p:cNvSpPr/>
          <p:nvPr/>
        </p:nvSpPr>
        <p:spPr>
          <a:xfrm>
            <a:off x="7662672" y="2020824"/>
            <a:ext cx="1243584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27000" indent="-127000">
              <a:buSzPct val="100000"/>
              <a:buChar char="•"/>
            </a:pPr>
            <a:r>
              <a:rPr lang="en-US" sz="88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dev / test / prod</a:t>
            </a:r>
            <a:endParaRPr lang="en-US" sz="880" dirty="0"/>
          </a:p>
        </p:txBody>
      </p:sp>
      <p:sp>
        <p:nvSpPr>
          <p:cNvPr id="23" name="Text 21"/>
          <p:cNvSpPr/>
          <p:nvPr/>
        </p:nvSpPr>
        <p:spPr>
          <a:xfrm>
            <a:off x="9034272" y="2221992"/>
            <a:ext cx="274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36F21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→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9345168" y="1691640"/>
            <a:ext cx="1444752" cy="1371600"/>
          </a:xfrm>
          <a:prstGeom prst="roundRect">
            <a:avLst>
              <a:gd name="adj" fmla="val 5333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9454896" y="1783080"/>
            <a:ext cx="1225296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2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监控回流</a:t>
            </a:r>
            <a:endParaRPr lang="en-US" sz="1020" dirty="0"/>
          </a:p>
        </p:txBody>
      </p:sp>
      <p:sp>
        <p:nvSpPr>
          <p:cNvPr id="26" name="Text 24"/>
          <p:cNvSpPr/>
          <p:nvPr/>
        </p:nvSpPr>
        <p:spPr>
          <a:xfrm>
            <a:off x="9454896" y="2020824"/>
            <a:ext cx="1243584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27000" indent="-127000">
              <a:buSzPct val="100000"/>
              <a:buChar char="•"/>
            </a:pPr>
            <a:r>
              <a:rPr lang="en-US" sz="88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告警和数据进入下一轮任务</a:t>
            </a:r>
            <a:endParaRPr lang="en-US" sz="880" dirty="0"/>
          </a:p>
        </p:txBody>
      </p:sp>
      <p:sp>
        <p:nvSpPr>
          <p:cNvPr id="27" name="Shape 25"/>
          <p:cNvSpPr/>
          <p:nvPr/>
        </p:nvSpPr>
        <p:spPr>
          <a:xfrm>
            <a:off x="384048" y="5596128"/>
            <a:ext cx="11018520" cy="512064"/>
          </a:xfrm>
          <a:prstGeom prst="roundRect">
            <a:avLst>
              <a:gd name="adj" fmla="val 8929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12064" y="5715000"/>
            <a:ext cx="10698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这条链路的目标很简单：让一次会议结论，最终变成可验证、可测试、可发布的研发任务，而不是停留在口头对齐。</a:t>
            </a:r>
            <a:endParaRPr lang="en-US" sz="88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887200" y="6455664"/>
            <a:ext cx="182880" cy="14630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680">
                <a:solidFill>
                  <a:srgbClr val="607086"/>
                </a:solidFill>
                <a:latin typeface="Liberation Sans"/>
                <a:ea typeface="Liberation Sans"/>
                <a:cs typeface="Liberation Sans"/>
              </a:defRPr>
            </a:lvl1pPr>
          </a:lstStyle>
          <a:p>
            <a:pPr algn="r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4048" y="228600"/>
            <a:ext cx="6126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实操 1：录音 → 纪要 → 任务包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384048" y="585216"/>
            <a:ext cx="7498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20" dirty="0">
                <a:solidFill>
                  <a:srgbClr val="64748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先把口头沟通变成研发真正能接得住的输入。</a:t>
            </a:r>
            <a:endParaRPr lang="en-US" sz="820" dirty="0"/>
          </a:p>
        </p:txBody>
      </p:sp>
      <p:sp>
        <p:nvSpPr>
          <p:cNvPr id="4" name="Shape 2"/>
          <p:cNvSpPr/>
          <p:nvPr/>
        </p:nvSpPr>
        <p:spPr>
          <a:xfrm>
            <a:off x="438912" y="1097280"/>
            <a:ext cx="2377440" cy="3566160"/>
          </a:xfrm>
          <a:prstGeom prst="roundRect">
            <a:avLst>
              <a:gd name="adj" fmla="val 3077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188720"/>
            <a:ext cx="215798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8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步骤 1｜录音和纪要</a:t>
            </a:r>
            <a:endParaRPr lang="en-US" sz="1080" dirty="0"/>
          </a:p>
        </p:txBody>
      </p:sp>
      <p:sp>
        <p:nvSpPr>
          <p:cNvPr id="6" name="Text 4"/>
          <p:cNvSpPr/>
          <p:nvPr/>
        </p:nvSpPr>
        <p:spPr>
          <a:xfrm>
            <a:off x="566928" y="1417320"/>
            <a:ext cx="2157984" cy="3154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开会默认开录音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保留原始事实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不要一开始就下结论</a:t>
            </a:r>
            <a:endParaRPr lang="en-US" sz="920" dirty="0"/>
          </a:p>
        </p:txBody>
      </p:sp>
      <p:sp>
        <p:nvSpPr>
          <p:cNvPr id="7" name="Shape 5"/>
          <p:cNvSpPr/>
          <p:nvPr/>
        </p:nvSpPr>
        <p:spPr>
          <a:xfrm>
            <a:off x="3063240" y="1097280"/>
            <a:ext cx="2377440" cy="3566160"/>
          </a:xfrm>
          <a:prstGeom prst="roundRect">
            <a:avLst>
              <a:gd name="adj" fmla="val 3077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172968" y="1188720"/>
            <a:ext cx="215798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8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步骤 2｜ChatGPT 提炼</a:t>
            </a:r>
            <a:endParaRPr lang="en-US" sz="1080" dirty="0"/>
          </a:p>
        </p:txBody>
      </p:sp>
      <p:sp>
        <p:nvSpPr>
          <p:cNvPr id="9" name="Text 7"/>
          <p:cNvSpPr/>
          <p:nvPr/>
        </p:nvSpPr>
        <p:spPr>
          <a:xfrm>
            <a:off x="3191256" y="1417320"/>
            <a:ext cx="2157984" cy="3154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抽业务目标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补范围与验收标准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识别风险点和测试点</a:t>
            </a:r>
            <a:endParaRPr lang="en-US" sz="920" dirty="0"/>
          </a:p>
        </p:txBody>
      </p:sp>
      <p:sp>
        <p:nvSpPr>
          <p:cNvPr id="10" name="Shape 8"/>
          <p:cNvSpPr/>
          <p:nvPr/>
        </p:nvSpPr>
        <p:spPr>
          <a:xfrm>
            <a:off x="5687568" y="1097280"/>
            <a:ext cx="2651760" cy="3566160"/>
          </a:xfrm>
          <a:prstGeom prst="roundRect">
            <a:avLst>
              <a:gd name="adj" fmla="val 2759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797296" y="1188720"/>
            <a:ext cx="243230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8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步骤 3｜形成任务包</a:t>
            </a:r>
            <a:endParaRPr lang="en-US" sz="1080" dirty="0"/>
          </a:p>
        </p:txBody>
      </p:sp>
      <p:sp>
        <p:nvSpPr>
          <p:cNvPr id="12" name="Text 10"/>
          <p:cNvSpPr/>
          <p:nvPr/>
        </p:nvSpPr>
        <p:spPr>
          <a:xfrm>
            <a:off x="5815584" y="1417320"/>
            <a:ext cx="2432304" cy="3154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目标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涉及模块 / 接口 / 表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输出 requirement pack / TASK_CONTRACT</a:t>
            </a:r>
            <a:endParaRPr lang="en-US" sz="920" dirty="0"/>
          </a:p>
        </p:txBody>
      </p:sp>
      <p:sp>
        <p:nvSpPr>
          <p:cNvPr id="13" name="Shape 11"/>
          <p:cNvSpPr/>
          <p:nvPr/>
        </p:nvSpPr>
        <p:spPr>
          <a:xfrm>
            <a:off x="384048" y="5596128"/>
            <a:ext cx="11018520" cy="512064"/>
          </a:xfrm>
          <a:prstGeom prst="roundRect">
            <a:avLst>
              <a:gd name="adj" fmla="val 8929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12064" y="5715000"/>
            <a:ext cx="10698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标准产物：会议纪要、方案初稿、任务包。没有任务包，就不要直接进入开发。</a:t>
            </a:r>
            <a:endParaRPr lang="en-US" sz="88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887200" y="6455664"/>
            <a:ext cx="182880" cy="14630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680">
                <a:solidFill>
                  <a:srgbClr val="607086"/>
                </a:solidFill>
                <a:latin typeface="Liberation Sans"/>
                <a:ea typeface="Liberation Sans"/>
                <a:cs typeface="Liberation Sans"/>
              </a:defRPr>
            </a:lvl1pPr>
          </a:lstStyle>
          <a:p>
            <a:pPr algn="r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4048" y="228600"/>
            <a:ext cx="6126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实操 2：Codex 如何真正干活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384048" y="585216"/>
            <a:ext cx="7498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20" dirty="0">
                <a:solidFill>
                  <a:srgbClr val="64748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让它进仓库执行，但前提是目标、边界、验收要讲清楚。</a:t>
            </a:r>
            <a:endParaRPr lang="en-US" sz="820" dirty="0"/>
          </a:p>
        </p:txBody>
      </p:sp>
      <p:sp>
        <p:nvSpPr>
          <p:cNvPr id="4" name="Shape 2"/>
          <p:cNvSpPr/>
          <p:nvPr/>
        </p:nvSpPr>
        <p:spPr>
          <a:xfrm>
            <a:off x="384048" y="1097280"/>
            <a:ext cx="2331720" cy="3566160"/>
          </a:xfrm>
          <a:prstGeom prst="roundRect">
            <a:avLst>
              <a:gd name="adj" fmla="val 3137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93776" y="1188720"/>
            <a:ext cx="21122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8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给 Codex 的四类输入</a:t>
            </a:r>
            <a:endParaRPr lang="en-US" sz="1080" dirty="0"/>
          </a:p>
        </p:txBody>
      </p:sp>
      <p:sp>
        <p:nvSpPr>
          <p:cNvPr id="6" name="Text 4"/>
          <p:cNvSpPr/>
          <p:nvPr/>
        </p:nvSpPr>
        <p:spPr>
          <a:xfrm>
            <a:off x="512064" y="1417320"/>
            <a:ext cx="2112264" cy="3154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目标：这次到底改什么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边界：哪些目录能改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验收：哪些测试必须过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参考：接口、DB 字典、相似功能</a:t>
            </a:r>
            <a:endParaRPr lang="en-US" sz="920" dirty="0"/>
          </a:p>
        </p:txBody>
      </p:sp>
      <p:sp>
        <p:nvSpPr>
          <p:cNvPr id="7" name="Shape 5"/>
          <p:cNvSpPr/>
          <p:nvPr/>
        </p:nvSpPr>
        <p:spPr>
          <a:xfrm>
            <a:off x="2880360" y="1097280"/>
            <a:ext cx="2423160" cy="3566160"/>
          </a:xfrm>
          <a:prstGeom prst="roundRect">
            <a:avLst>
              <a:gd name="adj" fmla="val 3019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990088" y="1188720"/>
            <a:ext cx="220370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8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Codex 应该交付什么</a:t>
            </a:r>
            <a:endParaRPr lang="en-US" sz="1080" dirty="0"/>
          </a:p>
        </p:txBody>
      </p:sp>
      <p:sp>
        <p:nvSpPr>
          <p:cNvPr id="9" name="Text 7"/>
          <p:cNvSpPr/>
          <p:nvPr/>
        </p:nvSpPr>
        <p:spPr>
          <a:xfrm>
            <a:off x="3008376" y="1417320"/>
            <a:ext cx="2203704" cy="3154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代码差异 / PR 说明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单测或 smoke test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接口说明 / OpenAPI 变更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发布说明 / 回滚说明</a:t>
            </a:r>
            <a:endParaRPr lang="en-US" sz="920" dirty="0"/>
          </a:p>
        </p:txBody>
      </p:sp>
      <p:sp>
        <p:nvSpPr>
          <p:cNvPr id="10" name="Shape 8"/>
          <p:cNvSpPr/>
          <p:nvPr/>
        </p:nvSpPr>
        <p:spPr>
          <a:xfrm>
            <a:off x="5468112" y="1097280"/>
            <a:ext cx="2240280" cy="3566160"/>
          </a:xfrm>
          <a:prstGeom prst="roundRect">
            <a:avLst>
              <a:gd name="adj" fmla="val 3265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577840" y="1188720"/>
            <a:ext cx="202082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8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人的关键动作</a:t>
            </a:r>
            <a:endParaRPr lang="en-US" sz="1080" dirty="0"/>
          </a:p>
        </p:txBody>
      </p:sp>
      <p:sp>
        <p:nvSpPr>
          <p:cNvPr id="12" name="Text 10"/>
          <p:cNvSpPr/>
          <p:nvPr/>
        </p:nvSpPr>
        <p:spPr>
          <a:xfrm>
            <a:off x="5596128" y="1417320"/>
            <a:ext cx="2020824" cy="3154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补上下文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在关键岔路口打断纠偏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审查高风险改动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批准合并和上线</a:t>
            </a:r>
            <a:endParaRPr lang="en-US" sz="920" dirty="0"/>
          </a:p>
        </p:txBody>
      </p:sp>
      <p:sp>
        <p:nvSpPr>
          <p:cNvPr id="13" name="Shape 11"/>
          <p:cNvSpPr/>
          <p:nvPr/>
        </p:nvSpPr>
        <p:spPr>
          <a:xfrm>
            <a:off x="384048" y="5596128"/>
            <a:ext cx="11018520" cy="512064"/>
          </a:xfrm>
          <a:prstGeom prst="roundRect">
            <a:avLst>
              <a:gd name="adj" fmla="val 8929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12064" y="5715000"/>
            <a:ext cx="10698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经验：越是让 Codex 做完整交付链，而不是只写一段函数，团队越容易真正感受到提效。</a:t>
            </a:r>
            <a:endParaRPr lang="en-US" sz="88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887200" y="6455664"/>
            <a:ext cx="182880" cy="14630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680">
                <a:solidFill>
                  <a:srgbClr val="607086"/>
                </a:solidFill>
                <a:latin typeface="Liberation Sans"/>
                <a:ea typeface="Liberation Sans"/>
                <a:cs typeface="Liberation Sans"/>
              </a:defRPr>
            </a:lvl1pPr>
          </a:lstStyle>
          <a:p>
            <a:pPr algn="r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4048" y="228600"/>
            <a:ext cx="6126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问题 1：代码风格不统一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384048" y="585216"/>
            <a:ext cx="7498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20" dirty="0">
                <a:solidFill>
                  <a:srgbClr val="64748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AI 会继续放大每个人的写法，所以先要把规则写下来。</a:t>
            </a:r>
            <a:endParaRPr lang="en-US" sz="820" dirty="0"/>
          </a:p>
        </p:txBody>
      </p:sp>
      <p:sp>
        <p:nvSpPr>
          <p:cNvPr id="4" name="Shape 2"/>
          <p:cNvSpPr/>
          <p:nvPr/>
        </p:nvSpPr>
        <p:spPr>
          <a:xfrm>
            <a:off x="384048" y="1097280"/>
            <a:ext cx="3383280" cy="3566160"/>
          </a:xfrm>
          <a:prstGeom prst="roundRect">
            <a:avLst>
              <a:gd name="adj" fmla="val 2162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93776" y="1188720"/>
            <a:ext cx="316382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8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参考开源：Agent Skills</a:t>
            </a:r>
            <a:endParaRPr lang="en-US" sz="1080" dirty="0"/>
          </a:p>
        </p:txBody>
      </p:sp>
      <p:sp>
        <p:nvSpPr>
          <p:cNvPr id="6" name="Text 4"/>
          <p:cNvSpPr/>
          <p:nvPr/>
        </p:nvSpPr>
        <p:spPr>
          <a:xfrm>
            <a:off x="512064" y="1417320"/>
            <a:ext cx="3163824" cy="3154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GitHub：addyosmani/agent-skills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把高级工程师的开发纪律写成固定流程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不是“再加几个提示词”，而是把开发顺序和质量门固化下来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本质是 Markdown 规则文件，可借鉴到 Codex 的 AGENTS.md / rules / TASK_CONTRACT 体系里</a:t>
            </a:r>
            <a:endParaRPr lang="en-US" sz="920" dirty="0"/>
          </a:p>
        </p:txBody>
      </p:sp>
      <p:sp>
        <p:nvSpPr>
          <p:cNvPr id="7" name="Shape 5"/>
          <p:cNvSpPr/>
          <p:nvPr/>
        </p:nvSpPr>
        <p:spPr>
          <a:xfrm>
            <a:off x="4041648" y="1143000"/>
            <a:ext cx="3840480" cy="3401568"/>
          </a:xfrm>
          <a:prstGeom prst="roundRect">
            <a:avLst>
              <a:gd name="adj" fmla="val 2151"/>
            </a:avLst>
          </a:prstGeom>
          <a:solidFill>
            <a:srgbClr val="FFFFFF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99432" y="1874520"/>
            <a:ext cx="26974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先把</a:t>
            </a:r>
            <a:endParaRPr lang="en-US" sz="2200" dirty="0"/>
          </a:p>
          <a:p>
            <a:pPr algn="ctr" indent="0" marL="0">
              <a:buNone/>
            </a:pPr>
            <a:r>
              <a:rPr lang="en-US" sz="220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开发顺序</a:t>
            </a:r>
            <a:endParaRPr lang="en-US" sz="2200" dirty="0"/>
          </a:p>
          <a:p>
            <a:pPr algn="ctr" indent="0" marL="0">
              <a:buNone/>
            </a:pPr>
            <a:r>
              <a:rPr lang="en-US" sz="220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和</a:t>
            </a:r>
            <a:endParaRPr lang="en-US" sz="2200" dirty="0"/>
          </a:p>
          <a:p>
            <a:pPr algn="ctr" indent="0" marL="0">
              <a:buNone/>
            </a:pPr>
            <a:r>
              <a:rPr lang="en-US" sz="220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仓库规则</a:t>
            </a:r>
            <a:endParaRPr lang="en-US" sz="2200" dirty="0"/>
          </a:p>
          <a:p>
            <a:pPr algn="ctr" indent="0" marL="0">
              <a:buNone/>
            </a:pPr>
            <a:r>
              <a:rPr lang="en-US" sz="220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写清楚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4370832" y="3703320"/>
            <a:ext cx="32461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统一顺序比统一口号更重要。</a:t>
            </a:r>
            <a:endParaRPr lang="en-US" sz="1020" dirty="0"/>
          </a:p>
          <a:p>
            <a:pPr algn="ctr" indent="0" marL="0">
              <a:buNone/>
            </a:pPr>
            <a:r>
              <a:rPr lang="en-US" sz="10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没有统一规则，AI 只会更快地产生更多风格差异。</a:t>
            </a:r>
            <a:endParaRPr lang="en-US" sz="1020" dirty="0"/>
          </a:p>
        </p:txBody>
      </p:sp>
      <p:sp>
        <p:nvSpPr>
          <p:cNvPr id="10" name="Shape 8"/>
          <p:cNvSpPr/>
          <p:nvPr/>
        </p:nvSpPr>
        <p:spPr>
          <a:xfrm>
            <a:off x="384048" y="5596128"/>
            <a:ext cx="11018520" cy="512064"/>
          </a:xfrm>
          <a:prstGeom prst="roundRect">
            <a:avLst>
              <a:gd name="adj" fmla="val 8929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12064" y="5715000"/>
            <a:ext cx="10698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最小落地：先把 spec → plan → build → test → review → ship 写成团队 SOP，再落到 AGENTS.md / rules 里。</a:t>
            </a:r>
            <a:endParaRPr lang="en-US" sz="88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887200" y="6455664"/>
            <a:ext cx="182880" cy="14630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680">
                <a:solidFill>
                  <a:srgbClr val="607086"/>
                </a:solidFill>
                <a:latin typeface="Liberation Sans"/>
                <a:ea typeface="Liberation Sans"/>
                <a:cs typeface="Liberation Sans"/>
              </a:defRPr>
            </a:lvl1pPr>
          </a:lstStyle>
          <a:p>
            <a:pPr algn="r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4048" y="228600"/>
            <a:ext cx="6126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Agent Skills：把工程纪律写成流程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384048" y="585216"/>
            <a:ext cx="7498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20" dirty="0">
                <a:solidFill>
                  <a:srgbClr val="64748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这张图最值得借鉴的，不是“会几个命令”，而是把团队统一开发顺序固定下来。</a:t>
            </a:r>
            <a:endParaRPr lang="en-US" sz="820" dirty="0"/>
          </a:p>
        </p:txBody>
      </p:sp>
      <p:pic>
        <p:nvPicPr>
          <p:cNvPr id="4" name="Image 0" descr="/mnt/data/面向 AI 码代理的生产級工釋技線。.jpe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991" y="987552"/>
            <a:ext cx="5018873" cy="452628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720840" y="987552"/>
            <a:ext cx="4983480" cy="4526280"/>
          </a:xfrm>
          <a:prstGeom prst="roundRect">
            <a:avLst>
              <a:gd name="adj" fmla="val 1616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6830568" y="1078992"/>
            <a:ext cx="476402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图片里的整体流程，翻成普通开发者能直接执行的话</a:t>
            </a:r>
            <a:endParaRPr lang="en-US" sz="1050" dirty="0"/>
          </a:p>
        </p:txBody>
      </p:sp>
      <p:sp>
        <p:nvSpPr>
          <p:cNvPr id="7" name="Text 4"/>
          <p:cNvSpPr/>
          <p:nvPr/>
        </p:nvSpPr>
        <p:spPr>
          <a:xfrm>
            <a:off x="6848856" y="1307592"/>
            <a:ext cx="4764024" cy="411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buSzPct val="100000"/>
              <a:buChar char="•"/>
            </a:pPr>
            <a:r>
              <a:rPr lang="en-US" sz="86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Define /spec：先把要做什么、边界和验收写清楚</a:t>
            </a:r>
            <a:endParaRPr lang="en-US" sz="860" dirty="0"/>
          </a:p>
          <a:p>
            <a:pPr marL="127000" indent="-127000">
              <a:buSzPct val="100000"/>
              <a:buChar char="•"/>
            </a:pPr>
            <a:r>
              <a:rPr lang="en-US" sz="86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Plan /plan：先拆成小任务，不要一句话让 AI “全做完”</a:t>
            </a:r>
            <a:endParaRPr lang="en-US" sz="860" dirty="0"/>
          </a:p>
          <a:p>
            <a:pPr marL="127000" indent="-127000">
              <a:buSzPct val="100000"/>
              <a:buChar char="•"/>
            </a:pPr>
            <a:r>
              <a:rPr lang="en-US" sz="86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Build /build：小步快跑，先做最小可运行版本</a:t>
            </a:r>
            <a:endParaRPr lang="en-US" sz="860" dirty="0"/>
          </a:p>
          <a:p>
            <a:pPr marL="127000" indent="-127000">
              <a:buSzPct val="100000"/>
              <a:buChar char="•"/>
            </a:pPr>
            <a:r>
              <a:rPr lang="en-US" sz="86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Verify /test：用测试证明，不靠“我觉得可以”</a:t>
            </a:r>
            <a:endParaRPr lang="en-US" sz="860" dirty="0"/>
          </a:p>
          <a:p>
            <a:pPr marL="127000" indent="-127000">
              <a:buSzPct val="100000"/>
              <a:buChar char="•"/>
            </a:pPr>
            <a:r>
              <a:rPr lang="en-US" sz="86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Review /review：合并前过质量门，检查命名、目录、异常和兼容性</a:t>
            </a:r>
            <a:endParaRPr lang="en-US" sz="860" dirty="0"/>
          </a:p>
          <a:p>
            <a:pPr marL="127000" indent="-127000">
              <a:buSzPct val="100000"/>
              <a:buChar char="•"/>
            </a:pPr>
            <a:r>
              <a:rPr lang="en-US" sz="86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Ship /ship：发布有验证、有回滚、有监控点</a:t>
            </a:r>
            <a:endParaRPr lang="en-US" sz="860" dirty="0"/>
          </a:p>
          <a:p>
            <a:pPr marL="127000" indent="-127000">
              <a:buSzPct val="100000"/>
              <a:buChar char="•"/>
            </a:pPr>
            <a:r>
              <a:rPr lang="en-US" sz="86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/code-simplify：代码能跑之后，再把过度设计收回来</a:t>
            </a:r>
            <a:endParaRPr lang="en-US" sz="860" dirty="0"/>
          </a:p>
        </p:txBody>
      </p:sp>
      <p:sp>
        <p:nvSpPr>
          <p:cNvPr id="8" name="Shape 5"/>
          <p:cNvSpPr/>
          <p:nvPr/>
        </p:nvSpPr>
        <p:spPr>
          <a:xfrm>
            <a:off x="384048" y="5650992"/>
            <a:ext cx="11338560" cy="420624"/>
          </a:xfrm>
          <a:prstGeom prst="roundRect">
            <a:avLst>
              <a:gd name="adj" fmla="val 10870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30352" y="5760720"/>
            <a:ext cx="109728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9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普通开发者不用一次记住 20 个 skills。真正要记住的是：写代码前先想清楚，动手前先拆任务，提交前先过测试和评审。</a:t>
            </a:r>
            <a:endParaRPr lang="en-US" sz="89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887200" y="6455664"/>
            <a:ext cx="182880" cy="14630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680">
                <a:solidFill>
                  <a:srgbClr val="607086"/>
                </a:solidFill>
                <a:latin typeface="Liberation Sans"/>
                <a:ea typeface="Liberation Sans"/>
                <a:cs typeface="Liberation Sans"/>
              </a:defRPr>
            </a:lvl1pPr>
          </a:lstStyle>
          <a:p>
            <a:pPr algn="r"/>
            <a:fld id="{F7021451-1387-4CA6-816F-3879F97B5CBC}" type="slidenum">
              <a:rPr b="0" lang="en-US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4048" y="228600"/>
            <a:ext cx="6126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问题 2：Codex 总要人盯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384048" y="585216"/>
            <a:ext cx="7498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20" dirty="0">
                <a:solidFill>
                  <a:srgbClr val="64748B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真正缺的不是“会写”，而是“会把完整目标往前推”。</a:t>
            </a:r>
            <a:endParaRPr lang="en-US" sz="820" dirty="0"/>
          </a:p>
        </p:txBody>
      </p:sp>
      <p:sp>
        <p:nvSpPr>
          <p:cNvPr id="4" name="Shape 2"/>
          <p:cNvSpPr/>
          <p:nvPr/>
        </p:nvSpPr>
        <p:spPr>
          <a:xfrm>
            <a:off x="384048" y="1097280"/>
            <a:ext cx="3474720" cy="3566160"/>
          </a:xfrm>
          <a:prstGeom prst="roundRect">
            <a:avLst>
              <a:gd name="adj" fmla="val 2105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93776" y="1188720"/>
            <a:ext cx="32552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8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参考开源：Multica</a:t>
            </a:r>
            <a:endParaRPr lang="en-US" sz="1080" dirty="0"/>
          </a:p>
        </p:txBody>
      </p:sp>
      <p:sp>
        <p:nvSpPr>
          <p:cNvPr id="6" name="Text 4"/>
          <p:cNvSpPr/>
          <p:nvPr/>
        </p:nvSpPr>
        <p:spPr>
          <a:xfrm>
            <a:off x="512064" y="1417320"/>
            <a:ext cx="3255264" cy="3154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把一个大目标拆成多个明确任务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每个任务都要有状态：待处理、进行中、阻塞、待验证、已完成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让 Agent 定时汇报做到哪一步、卡在哪里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人只在关键点补上下文、做取舍、批准合并、批准上线</a:t>
            </a:r>
            <a:endParaRPr lang="en-US" sz="920" dirty="0"/>
          </a:p>
        </p:txBody>
      </p:sp>
      <p:sp>
        <p:nvSpPr>
          <p:cNvPr id="7" name="Shape 5"/>
          <p:cNvSpPr/>
          <p:nvPr/>
        </p:nvSpPr>
        <p:spPr>
          <a:xfrm>
            <a:off x="4096512" y="1097280"/>
            <a:ext cx="3840480" cy="3566160"/>
          </a:xfrm>
          <a:prstGeom prst="roundRect">
            <a:avLst>
              <a:gd name="adj" fmla="val 2051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206240" y="1188720"/>
            <a:ext cx="362102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80" b="1" dirty="0">
                <a:solidFill>
                  <a:srgbClr val="163E7A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你可以把它理解成</a:t>
            </a:r>
            <a:endParaRPr lang="en-US" sz="1080" dirty="0"/>
          </a:p>
        </p:txBody>
      </p:sp>
      <p:sp>
        <p:nvSpPr>
          <p:cNvPr id="9" name="Text 7"/>
          <p:cNvSpPr/>
          <p:nvPr/>
        </p:nvSpPr>
        <p:spPr>
          <a:xfrm>
            <a:off x="4224528" y="1417320"/>
            <a:ext cx="3621024" cy="3154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Codex 负责“干活”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Multica 负责“管状态、推目标”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技术负责人只盯关键节点</a:t>
            </a:r>
            <a:endParaRPr lang="en-US" sz="920" dirty="0"/>
          </a:p>
          <a:p>
            <a:pPr marL="127000" indent="-127000">
              <a:buSzPct val="100000"/>
              <a:buChar char="•"/>
            </a:pPr>
            <a:r>
              <a:rPr lang="en-US" sz="92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团队不再人肉追问“现在做到哪了”</a:t>
            </a:r>
            <a:endParaRPr lang="en-US" sz="920" dirty="0"/>
          </a:p>
        </p:txBody>
      </p:sp>
      <p:sp>
        <p:nvSpPr>
          <p:cNvPr id="10" name="Shape 8"/>
          <p:cNvSpPr/>
          <p:nvPr/>
        </p:nvSpPr>
        <p:spPr>
          <a:xfrm>
            <a:off x="384048" y="5596128"/>
            <a:ext cx="11018520" cy="512064"/>
          </a:xfrm>
          <a:prstGeom prst="roundRect">
            <a:avLst>
              <a:gd name="adj" fmla="val 8929"/>
            </a:avLst>
          </a:prstGeom>
          <a:solidFill>
            <a:srgbClr val="F4F7FB"/>
          </a:solidFill>
          <a:ln w="12700">
            <a:solidFill>
              <a:srgbClr val="D6E1E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12064" y="5715000"/>
            <a:ext cx="10698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  <a:latin typeface="Noto Sans CJK SC" pitchFamily="34" charset="0"/>
                <a:ea typeface="Noto Sans CJK SC" pitchFamily="34" charset="-122"/>
                <a:cs typeface="Noto Sans CJK SC" pitchFamily="34" charset="-120"/>
              </a:rPr>
              <a:t>一句话：让 AI 不只是写代码，还要能按状态机推进一整个目标。</a:t>
            </a:r>
            <a:endParaRPr lang="en-US" sz="88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887200" y="6455664"/>
            <a:ext cx="182880" cy="14630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680">
                <a:solidFill>
                  <a:srgbClr val="607086"/>
                </a:solidFill>
                <a:latin typeface="Liberation Sans"/>
                <a:ea typeface="Liberation Sans"/>
                <a:cs typeface="Liberation Sans"/>
              </a:defRPr>
            </a:lvl1pPr>
          </a:lstStyle>
          <a:p>
            <a:pPr algn="r"/>
            <a:fld id="{F7021451-1387-4CA6-816F-3879F97B5CBC}" type="slidenum">
              <a:rPr b="0" lang="en-US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SC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SC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AI技能分享第二课｜产研培训版 v1.1</dc:title>
  <dc:subject>AI技能分享第二课</dc:subject>
  <dc:creator>OpenAI</dc:creator>
  <cp:lastModifiedBy>OpenAI</cp:lastModifiedBy>
  <cp:revision>1</cp:revision>
  <dcterms:created xsi:type="dcterms:W3CDTF">2026-04-21T02:23:10Z</dcterms:created>
  <dcterms:modified xsi:type="dcterms:W3CDTF">2026-04-21T02:23:10Z</dcterms:modified>
</cp:coreProperties>
</file>