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source: user-provided transcript "2026-03-19 18:34 AI技能分享记录_原文.docx"
- User-provided Codex workspace requirements in the current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source: user-provided transcript "2026-03-19 18:34 AI技能分享记录_原文.docx"
- User-provided Codex workspace requirements in the current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source: user-provided transcript "2026-03-19 18:34 AI技能分享记录_原文.docx"
- User-provided Codex workspace requirements in the current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source: user-provided transcript "2026-03-19 18:34 AI技能分享记录_原文.docx"
- User-provided Codex workspace requirements in the current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source: user-provided transcript "2026-03-19 18:34 AI技能分享记录_原文.docx"
- User-provided Codex workspace requirements in the current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source: user-provided transcript "2026-03-19 18:34 AI技能分享记录_原文.docx"
- User-provided Codex workspace requirements in the current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source: user-provided transcript "2026-03-19 18:34 AI技能分享记录_原文.docx"
- User-provided Codex workspace requirements in the current request
- User-provided find-skills link: https://clawhub.ai/JimLiuxinghai/find-skills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source: user-provided transcript "2026-03-19 18:34 AI技能分享记录_原文.docx"
- User-provided Codex workspace requirements in the current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source: user-provided transcript "2026-03-19 18:34 AI技能分享记录_原文.docx"
- User-provided Codex workspace requirements in the current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source: user-provided transcript "2026-03-19 18:34 AI技能分享记录_原文.docx"
- User-provided Codex workspace requirements in the current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source: user-provided transcript "2026-03-19 18:34 AI技能分享记录_原文.docx"
- User-provided Codex workspace requirements in the current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7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" y="621792"/>
            <a:ext cx="914400" cy="54864"/>
          </a:xfrm>
          <a:prstGeom prst="rect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74980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SKILL SHARE | LESSON 1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713232" y="1444752"/>
            <a:ext cx="5394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AI技能分享第一课</a:t>
            </a:r>
            <a:endParaRPr lang="en-US" sz="2900" dirty="0"/>
          </a:p>
        </p:txBody>
      </p:sp>
      <p:sp>
        <p:nvSpPr>
          <p:cNvPr id="5" name="Text 3"/>
          <p:cNvSpPr/>
          <p:nvPr/>
        </p:nvSpPr>
        <p:spPr>
          <a:xfrm>
            <a:off x="749808" y="2231136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dirty="0">
                <a:solidFill>
                  <a:srgbClr val="D5DEE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面向产研团队的可落地训练材料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749808" y="2788920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50" b="1" dirty="0">
                <a:solidFill>
                  <a:srgbClr val="FF8A3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从“会问 AI”到“让 AI 交付结果”</a:t>
            </a:r>
            <a:endParaRPr lang="en-US" sz="1950" dirty="0"/>
          </a:p>
        </p:txBody>
      </p:sp>
      <p:sp>
        <p:nvSpPr>
          <p:cNvPr id="7" name="Text 5"/>
          <p:cNvSpPr/>
          <p:nvPr/>
        </p:nvSpPr>
        <p:spPr>
          <a:xfrm>
            <a:off x="768096" y="3456432"/>
            <a:ext cx="5669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80" dirty="0">
                <a:solidFill>
                  <a:srgbClr val="C9D3E2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关键词：工作底座 / 流程标准 / 真实案例 / 团队资产</a:t>
            </a:r>
            <a:endParaRPr lang="en-US" sz="1180" dirty="0"/>
          </a:p>
        </p:txBody>
      </p:sp>
      <p:sp>
        <p:nvSpPr>
          <p:cNvPr id="8" name="Shape 6"/>
          <p:cNvSpPr/>
          <p:nvPr/>
        </p:nvSpPr>
        <p:spPr>
          <a:xfrm>
            <a:off x="7726680" y="1481328"/>
            <a:ext cx="3337560" cy="804672"/>
          </a:xfrm>
          <a:prstGeom prst="roundRect">
            <a:avLst>
              <a:gd name="adj" fmla="val 9091"/>
            </a:avLst>
          </a:prstGeom>
          <a:solidFill>
            <a:srgbClr val="17365D">
              <a:alpha val="80000"/>
            </a:srgbClr>
          </a:solidFill>
          <a:ln w="12700">
            <a:solidFill>
              <a:srgbClr val="55759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138160" y="2487168"/>
            <a:ext cx="2926080" cy="804672"/>
          </a:xfrm>
          <a:prstGeom prst="roundRect">
            <a:avLst>
              <a:gd name="adj" fmla="val 9091"/>
            </a:avLst>
          </a:prstGeom>
          <a:solidFill>
            <a:srgbClr val="17365D">
              <a:alpha val="88000"/>
            </a:srgbClr>
          </a:solidFill>
          <a:ln w="12700">
            <a:solidFill>
              <a:srgbClr val="55759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549640" y="3493008"/>
            <a:ext cx="2514600" cy="804672"/>
          </a:xfrm>
          <a:prstGeom prst="roundRect">
            <a:avLst>
              <a:gd name="adj" fmla="val 9091"/>
            </a:avLst>
          </a:prstGeom>
          <a:solidFill>
            <a:srgbClr val="17365D">
              <a:alpha val="96000"/>
            </a:srgbClr>
          </a:solidFill>
          <a:ln w="12700">
            <a:solidFill>
              <a:srgbClr val="55759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046720" y="175564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思考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8394192" y="276148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执行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8705088" y="3767328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沉淀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731520" y="6153912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4C3D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2026年4月20日｜产研培训版</a:t>
            </a:r>
            <a:endParaRPr lang="en-US" sz="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" y="502920"/>
            <a:ext cx="841248" cy="54864"/>
          </a:xfrm>
          <a:prstGeom prst="rect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58368" y="667512"/>
            <a:ext cx="7863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30 天落地计划：先跑通，再复用，再自动化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76656" y="1115568"/>
            <a:ext cx="8046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第一阶段目标不是“100% 自动”，而是稳定承担一部分高频工作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658368" y="644652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AI技能分享第一课｜产研培训版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1320272" y="6419088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10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658368" y="1444752"/>
            <a:ext cx="6400800" cy="4572000"/>
          </a:xfrm>
          <a:prstGeom prst="roundRect">
            <a:avLst>
              <a:gd name="adj" fmla="val 1600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2688" y="17373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 周动作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932688" y="2148840"/>
            <a:ext cx="5779008" cy="658368"/>
          </a:xfrm>
          <a:prstGeom prst="roundRect">
            <a:avLst>
              <a:gd name="adj" fmla="val 6944"/>
            </a:avLst>
          </a:prstGeom>
          <a:solidFill>
            <a:srgbClr val="F4F8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15568" y="2286000"/>
            <a:ext cx="7132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第1周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920240" y="2258568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搭底座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2926080" y="2258568"/>
            <a:ext cx="3520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上下文、模型、权限、目录、find-skills、备份与重命名</a:t>
            </a:r>
            <a:endParaRPr lang="en-US" sz="1080" dirty="0"/>
          </a:p>
        </p:txBody>
      </p:sp>
      <p:sp>
        <p:nvSpPr>
          <p:cNvPr id="13" name="Shape 11"/>
          <p:cNvSpPr/>
          <p:nvPr/>
        </p:nvSpPr>
        <p:spPr>
          <a:xfrm>
            <a:off x="932688" y="3026664"/>
            <a:ext cx="5779008" cy="658368"/>
          </a:xfrm>
          <a:prstGeom prst="roundRect">
            <a:avLst>
              <a:gd name="adj" fmla="val 6944"/>
            </a:avLst>
          </a:prstGeom>
          <a:solidFill>
            <a:srgbClr val="FFF4E8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15568" y="3163824"/>
            <a:ext cx="7132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第2周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920240" y="3136392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跑真实任务</a:t>
            </a:r>
            <a:endParaRPr lang="en-US" sz="1550" dirty="0"/>
          </a:p>
        </p:txBody>
      </p:sp>
      <p:sp>
        <p:nvSpPr>
          <p:cNvPr id="16" name="Text 14"/>
          <p:cNvSpPr/>
          <p:nvPr/>
        </p:nvSpPr>
        <p:spPr>
          <a:xfrm>
            <a:off x="2926080" y="3136392"/>
            <a:ext cx="3520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每人至少选择 1 个真实任务跑完整闭环</a:t>
            </a:r>
            <a:endParaRPr lang="en-US" sz="1080" dirty="0"/>
          </a:p>
        </p:txBody>
      </p:sp>
      <p:sp>
        <p:nvSpPr>
          <p:cNvPr id="17" name="Shape 15"/>
          <p:cNvSpPr/>
          <p:nvPr/>
        </p:nvSpPr>
        <p:spPr>
          <a:xfrm>
            <a:off x="932688" y="3904488"/>
            <a:ext cx="5779008" cy="658368"/>
          </a:xfrm>
          <a:prstGeom prst="roundRect">
            <a:avLst>
              <a:gd name="adj" fmla="val 6944"/>
            </a:avLst>
          </a:prstGeom>
          <a:solidFill>
            <a:srgbClr val="F4F8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115568" y="4041648"/>
            <a:ext cx="7132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第3周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920240" y="4014216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沉淀资产</a:t>
            </a:r>
            <a:endParaRPr lang="en-US" sz="1550" dirty="0"/>
          </a:p>
        </p:txBody>
      </p:sp>
      <p:sp>
        <p:nvSpPr>
          <p:cNvPr id="20" name="Text 18"/>
          <p:cNvSpPr/>
          <p:nvPr/>
        </p:nvSpPr>
        <p:spPr>
          <a:xfrm>
            <a:off x="2926080" y="4014216"/>
            <a:ext cx="3520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把高频任务提炼为 Prompt、Skill 或 SOP</a:t>
            </a:r>
            <a:endParaRPr lang="en-US" sz="1080" dirty="0"/>
          </a:p>
        </p:txBody>
      </p:sp>
      <p:sp>
        <p:nvSpPr>
          <p:cNvPr id="21" name="Shape 19"/>
          <p:cNvSpPr/>
          <p:nvPr/>
        </p:nvSpPr>
        <p:spPr>
          <a:xfrm>
            <a:off x="932688" y="4782312"/>
            <a:ext cx="5779008" cy="658368"/>
          </a:xfrm>
          <a:prstGeom prst="roundRect">
            <a:avLst>
              <a:gd name="adj" fmla="val 6944"/>
            </a:avLst>
          </a:prstGeom>
          <a:solidFill>
            <a:srgbClr val="FFF4E8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115568" y="4919472"/>
            <a:ext cx="7132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第4周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920240" y="489204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自动化</a:t>
            </a:r>
            <a:endParaRPr lang="en-US" sz="1550" dirty="0"/>
          </a:p>
        </p:txBody>
      </p:sp>
      <p:sp>
        <p:nvSpPr>
          <p:cNvPr id="24" name="Text 22"/>
          <p:cNvSpPr/>
          <p:nvPr/>
        </p:nvSpPr>
        <p:spPr>
          <a:xfrm>
            <a:off x="2926080" y="4892040"/>
            <a:ext cx="3520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对低风险重复动作做自动归档、周报、备份等</a:t>
            </a:r>
            <a:endParaRPr lang="en-US" sz="1080" dirty="0"/>
          </a:p>
        </p:txBody>
      </p:sp>
      <p:sp>
        <p:nvSpPr>
          <p:cNvPr id="25" name="Shape 23"/>
          <p:cNvSpPr/>
          <p:nvPr/>
        </p:nvSpPr>
        <p:spPr>
          <a:xfrm>
            <a:off x="7360920" y="1444752"/>
            <a:ext cx="3794760" cy="4572000"/>
          </a:xfrm>
          <a:prstGeom prst="roundRect">
            <a:avLst>
              <a:gd name="adj" fmla="val 1928"/>
            </a:avLst>
          </a:prstGeom>
          <a:solidFill>
            <a:srgbClr val="F4F8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662672" y="17373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建议 KPI</a:t>
            </a:r>
            <a:endParaRPr lang="en-US" sz="2100" dirty="0"/>
          </a:p>
        </p:txBody>
      </p:sp>
      <p:sp>
        <p:nvSpPr>
          <p:cNvPr id="27" name="Shape 25"/>
          <p:cNvSpPr/>
          <p:nvPr/>
        </p:nvSpPr>
        <p:spPr>
          <a:xfrm>
            <a:off x="7699248" y="2212848"/>
            <a:ext cx="100584" cy="100584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>
                <a:alpha val="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936992" y="2139696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2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文档首稿时长下降 50%</a:t>
            </a:r>
            <a:endParaRPr lang="en-US" sz="1220" dirty="0"/>
          </a:p>
        </p:txBody>
      </p:sp>
      <p:sp>
        <p:nvSpPr>
          <p:cNvPr id="29" name="Shape 27"/>
          <p:cNvSpPr/>
          <p:nvPr/>
        </p:nvSpPr>
        <p:spPr>
          <a:xfrm>
            <a:off x="7699248" y="2962656"/>
            <a:ext cx="100584" cy="100584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>
                <a:alpha val="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936992" y="2889504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2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会议纪要转任务用时下降 70%</a:t>
            </a:r>
            <a:endParaRPr lang="en-US" sz="1220" dirty="0"/>
          </a:p>
        </p:txBody>
      </p:sp>
      <p:sp>
        <p:nvSpPr>
          <p:cNvPr id="31" name="Shape 29"/>
          <p:cNvSpPr/>
          <p:nvPr/>
        </p:nvSpPr>
        <p:spPr>
          <a:xfrm>
            <a:off x="7699248" y="3712464"/>
            <a:ext cx="100584" cy="100584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>
                <a:alpha val="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936992" y="363931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2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API 文档 / 用户手册覆盖率 100%</a:t>
            </a:r>
            <a:endParaRPr lang="en-US" sz="1220" dirty="0"/>
          </a:p>
        </p:txBody>
      </p:sp>
      <p:sp>
        <p:nvSpPr>
          <p:cNvPr id="33" name="Shape 31"/>
          <p:cNvSpPr/>
          <p:nvPr/>
        </p:nvSpPr>
        <p:spPr>
          <a:xfrm>
            <a:off x="7699248" y="4462272"/>
            <a:ext cx="100584" cy="100584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936992" y="4389120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2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每个小组至少沉淀 3 个 Skill / 模板</a:t>
            </a:r>
            <a:endParaRPr lang="en-US" sz="1220" dirty="0"/>
          </a:p>
        </p:txBody>
      </p:sp>
      <p:sp>
        <p:nvSpPr>
          <p:cNvPr id="35" name="Text 33"/>
          <p:cNvSpPr/>
          <p:nvPr/>
        </p:nvSpPr>
        <p:spPr>
          <a:xfrm>
            <a:off x="7662672" y="5285232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衡量的是“真实任务使用率”和“可交付结果”，不是单纯提问次数。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27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13232" y="987552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本周就交付这 4 件事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749808" y="1609344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20" dirty="0">
                <a:solidFill>
                  <a:srgbClr val="D5DEE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第一课结束后，不谈概念，直接看动作。</a:t>
            </a:r>
            <a:endParaRPr lang="en-US" sz="1320" dirty="0"/>
          </a:p>
        </p:txBody>
      </p:sp>
      <p:sp>
        <p:nvSpPr>
          <p:cNvPr id="4" name="Shape 2"/>
          <p:cNvSpPr/>
          <p:nvPr/>
        </p:nvSpPr>
        <p:spPr>
          <a:xfrm>
            <a:off x="5852160" y="2240280"/>
            <a:ext cx="4572000" cy="694944"/>
          </a:xfrm>
          <a:prstGeom prst="roundRect">
            <a:avLst>
              <a:gd name="adj" fmla="val 7895"/>
            </a:avLst>
          </a:prstGeom>
          <a:solidFill>
            <a:srgbClr val="17365D">
              <a:alpha val="90000"/>
            </a:srgbClr>
          </a:solidFill>
          <a:ln w="12700">
            <a:solidFill>
              <a:srgbClr val="46678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126480" y="235000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A3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30 分钟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60920" y="2350008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完成工作区底座配置</a:t>
            </a:r>
            <a:endParaRPr lang="en-US" sz="1550" dirty="0"/>
          </a:p>
        </p:txBody>
      </p:sp>
      <p:sp>
        <p:nvSpPr>
          <p:cNvPr id="7" name="Shape 5"/>
          <p:cNvSpPr/>
          <p:nvPr/>
        </p:nvSpPr>
        <p:spPr>
          <a:xfrm>
            <a:off x="5852160" y="3154680"/>
            <a:ext cx="4572000" cy="694944"/>
          </a:xfrm>
          <a:prstGeom prst="roundRect">
            <a:avLst>
              <a:gd name="adj" fmla="val 7895"/>
            </a:avLst>
          </a:prstGeom>
          <a:solidFill>
            <a:srgbClr val="17365D">
              <a:alpha val="90000"/>
            </a:srgbClr>
          </a:solidFill>
          <a:ln w="12700">
            <a:solidFill>
              <a:srgbClr val="46678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126480" y="326440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A3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 个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360920" y="3264408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跑通真实任务闭环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5852160" y="4069080"/>
            <a:ext cx="4572000" cy="694944"/>
          </a:xfrm>
          <a:prstGeom prst="roundRect">
            <a:avLst>
              <a:gd name="adj" fmla="val 7895"/>
            </a:avLst>
          </a:prstGeom>
          <a:solidFill>
            <a:srgbClr val="17365D">
              <a:alpha val="90000"/>
            </a:srgbClr>
          </a:solidFill>
          <a:ln w="12700">
            <a:solidFill>
              <a:srgbClr val="46678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126480" y="417880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A3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 份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360920" y="4178808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沉淀模板或 skill 说明</a:t>
            </a:r>
            <a:endParaRPr lang="en-US" sz="1550" dirty="0"/>
          </a:p>
        </p:txBody>
      </p:sp>
      <p:sp>
        <p:nvSpPr>
          <p:cNvPr id="13" name="Shape 11"/>
          <p:cNvSpPr/>
          <p:nvPr/>
        </p:nvSpPr>
        <p:spPr>
          <a:xfrm>
            <a:off x="5852160" y="4983480"/>
            <a:ext cx="4572000" cy="694944"/>
          </a:xfrm>
          <a:prstGeom prst="roundRect">
            <a:avLst>
              <a:gd name="adj" fmla="val 7895"/>
            </a:avLst>
          </a:prstGeom>
          <a:solidFill>
            <a:srgbClr val="17365D">
              <a:alpha val="90000"/>
            </a:srgbClr>
          </a:solidFill>
          <a:ln w="12700">
            <a:solidFill>
              <a:srgbClr val="46678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126480" y="509320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A3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 次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7360920" y="5093208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做复盘并共享经验</a:t>
            </a:r>
            <a:endParaRPr lang="en-US" sz="1550" dirty="0"/>
          </a:p>
        </p:txBody>
      </p:sp>
      <p:sp>
        <p:nvSpPr>
          <p:cNvPr id="16" name="Text 14"/>
          <p:cNvSpPr/>
          <p:nvPr/>
        </p:nvSpPr>
        <p:spPr>
          <a:xfrm>
            <a:off x="749808" y="5303520"/>
            <a:ext cx="4526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8A3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先让 AI 承担一部分标准化工作，团队才有更多时间做真正高价值的创新。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49808" y="6291072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4C3D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AI技能分享第一课｜产研培训版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11320272" y="6291072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B4C3D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11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" y="502920"/>
            <a:ext cx="841248" cy="54864"/>
          </a:xfrm>
          <a:prstGeom prst="rect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58368" y="667512"/>
            <a:ext cx="7863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第一课要解决什么问题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76656" y="1115568"/>
            <a:ext cx="8046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不是多一个聊天窗口，而是多一套产研工作方式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658368" y="644652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AI技能分享第一课｜产研培训版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1320272" y="6419088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658368" y="1417320"/>
            <a:ext cx="4160520" cy="4480560"/>
          </a:xfrm>
          <a:prstGeom prst="roundRect">
            <a:avLst>
              <a:gd name="adj" fmla="val 1758"/>
            </a:avLst>
          </a:prstGeom>
          <a:solidFill>
            <a:srgbClr val="F4F8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2688" y="1828800"/>
            <a:ext cx="34747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 AI 从</a:t>
            </a:r>
            <a:endParaRPr lang="en-US" sz="2500" dirty="0"/>
          </a:p>
          <a:p>
            <a:pPr indent="0" marL="0">
              <a:buNone/>
            </a:pPr>
            <a:r>
              <a:rPr lang="en-US" sz="25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零散问答</a:t>
            </a:r>
            <a:endParaRPr lang="en-US" sz="2500" dirty="0"/>
          </a:p>
          <a:p>
            <a:pPr indent="0" marL="0">
              <a:buNone/>
            </a:pPr>
            <a:r>
              <a:rPr lang="en-US" sz="25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升级为</a:t>
            </a:r>
            <a:endParaRPr lang="en-US" sz="2500" dirty="0"/>
          </a:p>
          <a:p>
            <a:pPr indent="0" marL="0">
              <a:buNone/>
            </a:pPr>
            <a:r>
              <a:rPr lang="en-US" sz="25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标准流程</a:t>
            </a:r>
            <a:endParaRPr lang="en-US" sz="2500" dirty="0"/>
          </a:p>
        </p:txBody>
      </p:sp>
      <p:sp>
        <p:nvSpPr>
          <p:cNvPr id="9" name="Text 7"/>
          <p:cNvSpPr/>
          <p:nvPr/>
        </p:nvSpPr>
        <p:spPr>
          <a:xfrm>
            <a:off x="960120" y="4343400"/>
            <a:ext cx="3429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目标不是“炫技”，而是让 AI 稳定承担一部分高频、标准化、低风险工作。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212080" y="1481328"/>
            <a:ext cx="5623560" cy="1078992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394960" y="1645920"/>
            <a:ext cx="594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75FE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01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126480" y="1627632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缩短交付时间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126480" y="1956816"/>
            <a:ext cx="4526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需求、方案、文档、截图、说明函等环节整体提速</a:t>
            </a:r>
            <a:endParaRPr lang="en-US" sz="1080" dirty="0"/>
          </a:p>
        </p:txBody>
      </p:sp>
      <p:sp>
        <p:nvSpPr>
          <p:cNvPr id="14" name="Shape 12"/>
          <p:cNvSpPr/>
          <p:nvPr/>
        </p:nvSpPr>
        <p:spPr>
          <a:xfrm>
            <a:off x="5212080" y="2770632"/>
            <a:ext cx="5623560" cy="1078992"/>
          </a:xfrm>
          <a:prstGeom prst="roundRect">
            <a:avLst>
              <a:gd name="adj" fmla="val 6780"/>
            </a:avLst>
          </a:prstGeom>
          <a:solidFill>
            <a:srgbClr val="FFF4E8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394960" y="2935224"/>
            <a:ext cx="594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8A3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02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126480" y="2916936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减少重复劳动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126480" y="3246120"/>
            <a:ext cx="4526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把重复输入、重复排版、重复归档沉淀成可复用动作</a:t>
            </a:r>
            <a:endParaRPr lang="en-US" sz="1080" dirty="0"/>
          </a:p>
        </p:txBody>
      </p:sp>
      <p:sp>
        <p:nvSpPr>
          <p:cNvPr id="18" name="Shape 16"/>
          <p:cNvSpPr/>
          <p:nvPr/>
        </p:nvSpPr>
        <p:spPr>
          <a:xfrm>
            <a:off x="5212080" y="4059936"/>
            <a:ext cx="5623560" cy="1078992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94960" y="4224528"/>
            <a:ext cx="594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6A6A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03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126480" y="420624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沉淀团队资产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126480" y="4535424"/>
            <a:ext cx="4526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线程、模板、skill、知识库持续复利，而不是只停留在个人对话里</a:t>
            </a:r>
            <a:endParaRPr lang="en-US" sz="1080" dirty="0"/>
          </a:p>
        </p:txBody>
      </p:sp>
      <p:sp>
        <p:nvSpPr>
          <p:cNvPr id="22" name="Text 20"/>
          <p:cNvSpPr/>
          <p:nvPr/>
        </p:nvSpPr>
        <p:spPr>
          <a:xfrm>
            <a:off x="5285232" y="56235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第一阶段不要追求全自动，先追求“可复用、可审计、可交付”。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" y="502920"/>
            <a:ext cx="841248" cy="54864"/>
          </a:xfrm>
          <a:prstGeom prst="rect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58368" y="667512"/>
            <a:ext cx="7863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工作体系：从单点提问升级为四层协同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76656" y="1115568"/>
            <a:ext cx="8046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核心不是单个工具，而是“思考—执行—记忆—自动化”的连续链条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658368" y="644652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AI技能分享第一课｜产研培训版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1320272" y="6419088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2852928" y="2926080"/>
            <a:ext cx="5029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687568" y="2926080"/>
            <a:ext cx="5029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522208" y="2926080"/>
            <a:ext cx="5029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0" name="Shape 8"/>
          <p:cNvSpPr/>
          <p:nvPr/>
        </p:nvSpPr>
        <p:spPr>
          <a:xfrm>
            <a:off x="658368" y="1938528"/>
            <a:ext cx="2331720" cy="1874520"/>
          </a:xfrm>
          <a:prstGeom prst="roundRect">
            <a:avLst>
              <a:gd name="adj" fmla="val 3902"/>
            </a:avLst>
          </a:prstGeom>
          <a:solidFill>
            <a:srgbClr val="F4F8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04672" y="2139696"/>
            <a:ext cx="91440" cy="438912"/>
          </a:xfrm>
          <a:prstGeom prst="rect">
            <a:avLst/>
          </a:prstGeom>
          <a:solidFill>
            <a:srgbClr val="175FE6"/>
          </a:solidFill>
          <a:ln w="12700">
            <a:solidFill>
              <a:srgbClr val="175FE6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78408" y="2066544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思考层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859536" y="26974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2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拆问题、定框架、写初稿</a:t>
            </a:r>
            <a:endParaRPr lang="en-US" sz="1220" dirty="0"/>
          </a:p>
        </p:txBody>
      </p:sp>
      <p:sp>
        <p:nvSpPr>
          <p:cNvPr id="14" name="Text 12"/>
          <p:cNvSpPr/>
          <p:nvPr/>
        </p:nvSpPr>
        <p:spPr>
          <a:xfrm>
            <a:off x="859536" y="4069080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提纲 / 方案 / 复盘</a:t>
            </a:r>
            <a:endParaRPr lang="en-US" sz="1080" dirty="0"/>
          </a:p>
        </p:txBody>
      </p:sp>
      <p:sp>
        <p:nvSpPr>
          <p:cNvPr id="15" name="Shape 13"/>
          <p:cNvSpPr/>
          <p:nvPr/>
        </p:nvSpPr>
        <p:spPr>
          <a:xfrm>
            <a:off x="3493008" y="1938528"/>
            <a:ext cx="2331720" cy="1874520"/>
          </a:xfrm>
          <a:prstGeom prst="roundRect">
            <a:avLst>
              <a:gd name="adj" fmla="val 3902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39312" y="2139696"/>
            <a:ext cx="91440" cy="438912"/>
          </a:xfrm>
          <a:prstGeom prst="rect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813048" y="2066544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执行层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3694176" y="26974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2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进仓库、跑命令、截图、写代码</a:t>
            </a:r>
            <a:endParaRPr lang="en-US" sz="1220" dirty="0"/>
          </a:p>
        </p:txBody>
      </p:sp>
      <p:sp>
        <p:nvSpPr>
          <p:cNvPr id="19" name="Text 17"/>
          <p:cNvSpPr/>
          <p:nvPr/>
        </p:nvSpPr>
        <p:spPr>
          <a:xfrm>
            <a:off x="3694176" y="4069080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代码 / 截图 / 测试</a:t>
            </a:r>
            <a:endParaRPr lang="en-US" sz="1080" dirty="0"/>
          </a:p>
        </p:txBody>
      </p:sp>
      <p:sp>
        <p:nvSpPr>
          <p:cNvPr id="20" name="Shape 18"/>
          <p:cNvSpPr/>
          <p:nvPr/>
        </p:nvSpPr>
        <p:spPr>
          <a:xfrm>
            <a:off x="6327648" y="1938528"/>
            <a:ext cx="2331720" cy="1874520"/>
          </a:xfrm>
          <a:prstGeom prst="roundRect">
            <a:avLst>
              <a:gd name="adj" fmla="val 3902"/>
            </a:avLst>
          </a:prstGeom>
          <a:solidFill>
            <a:srgbClr val="EAF8F6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473952" y="2139696"/>
            <a:ext cx="91440" cy="438912"/>
          </a:xfrm>
          <a:prstGeom prst="rect">
            <a:avLst/>
          </a:prstGeom>
          <a:solidFill>
            <a:srgbClr val="16A6A0"/>
          </a:solidFill>
          <a:ln w="12700">
            <a:solidFill>
              <a:srgbClr val="16A6A0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647688" y="2066544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记忆层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528816" y="26974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2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纪要、知识库、线程备份、历史经验</a:t>
            </a:r>
            <a:endParaRPr lang="en-US" sz="1220" dirty="0"/>
          </a:p>
        </p:txBody>
      </p:sp>
      <p:sp>
        <p:nvSpPr>
          <p:cNvPr id="24" name="Text 22"/>
          <p:cNvSpPr/>
          <p:nvPr/>
        </p:nvSpPr>
        <p:spPr>
          <a:xfrm>
            <a:off x="6528816" y="4069080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纪要 / 索引 / 命名</a:t>
            </a:r>
            <a:endParaRPr lang="en-US" sz="1080" dirty="0"/>
          </a:p>
        </p:txBody>
      </p:sp>
      <p:sp>
        <p:nvSpPr>
          <p:cNvPr id="25" name="Shape 23"/>
          <p:cNvSpPr/>
          <p:nvPr/>
        </p:nvSpPr>
        <p:spPr>
          <a:xfrm>
            <a:off x="9162288" y="1938528"/>
            <a:ext cx="2331720" cy="1874520"/>
          </a:xfrm>
          <a:prstGeom prst="roundRect">
            <a:avLst>
              <a:gd name="adj" fmla="val 3902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308592" y="2139696"/>
            <a:ext cx="91440" cy="438912"/>
          </a:xfrm>
          <a:prstGeom prst="rect">
            <a:avLst/>
          </a:prstGeom>
          <a:solidFill>
            <a:srgbClr val="D84A5B"/>
          </a:solidFill>
          <a:ln w="12700">
            <a:solidFill>
              <a:srgbClr val="D84A5B">
                <a:alpha val="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482328" y="2066544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自动化层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9363456" y="26974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2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重命名、备份、周报、批处理</a:t>
            </a:r>
            <a:endParaRPr lang="en-US" sz="1220" dirty="0"/>
          </a:p>
        </p:txBody>
      </p:sp>
      <p:sp>
        <p:nvSpPr>
          <p:cNvPr id="29" name="Text 27"/>
          <p:cNvSpPr/>
          <p:nvPr/>
        </p:nvSpPr>
        <p:spPr>
          <a:xfrm>
            <a:off x="9363456" y="4069080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自动归档 / 复盘 / 批量化</a:t>
            </a:r>
            <a:endParaRPr lang="en-US" sz="1080" dirty="0"/>
          </a:p>
        </p:txBody>
      </p:sp>
      <p:sp>
        <p:nvSpPr>
          <p:cNvPr id="30" name="Shape 28"/>
          <p:cNvSpPr/>
          <p:nvPr/>
        </p:nvSpPr>
        <p:spPr>
          <a:xfrm>
            <a:off x="676656" y="4983480"/>
            <a:ext cx="10497312" cy="658368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77824" y="5184648"/>
            <a:ext cx="10058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8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如果只把 AI 当成问答工具，只能得到零散答案；把它放进连续链条里，才会持续放大团队产能。</a:t>
            </a:r>
            <a:endParaRPr lang="en-US" sz="12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" y="502920"/>
            <a:ext cx="841248" cy="54864"/>
          </a:xfrm>
          <a:prstGeom prst="rect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58368" y="667512"/>
            <a:ext cx="7863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工具分工：谁负责思考，谁负责执行，谁负责沉淀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76656" y="1115568"/>
            <a:ext cx="8046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工具分工越清晰，结果越稳定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658368" y="644652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AI技能分享第一课｜产研培训版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1320272" y="6419088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658368" y="1417320"/>
            <a:ext cx="2834640" cy="4572000"/>
          </a:xfrm>
          <a:prstGeom prst="roundRect">
            <a:avLst>
              <a:gd name="adj" fmla="val 2581"/>
            </a:avLst>
          </a:prstGeom>
          <a:solidFill>
            <a:srgbClr val="F4F8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2688" y="1828800"/>
            <a:ext cx="2194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先分工</a:t>
            </a:r>
            <a:endParaRPr lang="en-US" sz="2700" dirty="0"/>
          </a:p>
          <a:p>
            <a:pPr indent="0" marL="0">
              <a:buNone/>
            </a:pPr>
            <a:r>
              <a:rPr lang="en-US" sz="27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再协作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932688" y="3063240"/>
            <a:ext cx="210312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ChatGPT 负责高质量思考与写作；Codex 负责执行；会议纪要负责沉淀事实；Skill 负责高频复用。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32688" y="498348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复杂任务用深度模式，简单任务用快速模式。</a:t>
            </a:r>
            <a:endParaRPr lang="en-US" sz="1180" dirty="0"/>
          </a:p>
        </p:txBody>
      </p:sp>
      <p:sp>
        <p:nvSpPr>
          <p:cNvPr id="11" name="Shape 9"/>
          <p:cNvSpPr/>
          <p:nvPr/>
        </p:nvSpPr>
        <p:spPr>
          <a:xfrm>
            <a:off x="3767328" y="1463040"/>
            <a:ext cx="7370064" cy="896112"/>
          </a:xfrm>
          <a:prstGeom prst="roundRect">
            <a:avLst>
              <a:gd name="adj" fmla="val 6122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931920" y="1600200"/>
            <a:ext cx="91440" cy="621792"/>
          </a:xfrm>
          <a:prstGeom prst="rect">
            <a:avLst/>
          </a:prstGeom>
          <a:solidFill>
            <a:srgbClr val="175FE6"/>
          </a:solidFill>
          <a:ln w="12700">
            <a:solidFill>
              <a:srgbClr val="175FE6">
                <a:alpha val="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60520" y="1572768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ChatGPT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5349240" y="1572768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拆需求、做方案、写复杂文档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8183880" y="1572768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简单任务快模；复杂任务研究模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3767328" y="2542032"/>
            <a:ext cx="7370064" cy="896112"/>
          </a:xfrm>
          <a:prstGeom prst="roundRect">
            <a:avLst>
              <a:gd name="adj" fmla="val 6122"/>
            </a:avLst>
          </a:prstGeom>
          <a:solidFill>
            <a:srgbClr val="FFF4E8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931920" y="2679192"/>
            <a:ext cx="91440" cy="621792"/>
          </a:xfrm>
          <a:prstGeom prst="rect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651760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Codex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5349240" y="2651760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读仓库、执行命令、截图、测试、部署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8183880" y="2651760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给清目录、清验收；允许中途打断纠偏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3767328" y="3621024"/>
            <a:ext cx="7370064" cy="896112"/>
          </a:xfrm>
          <a:prstGeom prst="roundRect">
            <a:avLst>
              <a:gd name="adj" fmla="val 6122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931920" y="3758184"/>
            <a:ext cx="91440" cy="621792"/>
          </a:xfrm>
          <a:prstGeom prst="rect">
            <a:avLst/>
          </a:prstGeom>
          <a:solidFill>
            <a:srgbClr val="16A6A0"/>
          </a:solidFill>
          <a:ln w="12700">
            <a:solidFill>
              <a:srgbClr val="16A6A0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60520" y="3730752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会议纪要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5349240" y="3730752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默认全程开启，先沉淀事实再提炼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8183880" y="3730752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会议记录是底稿，不等于最终结论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3767328" y="4700016"/>
            <a:ext cx="7370064" cy="896112"/>
          </a:xfrm>
          <a:prstGeom prst="roundRect">
            <a:avLst>
              <a:gd name="adj" fmla="val 6122"/>
            </a:avLst>
          </a:prstGeom>
          <a:solidFill>
            <a:srgbClr val="EAF8F6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931920" y="4837176"/>
            <a:ext cx="91440" cy="621792"/>
          </a:xfrm>
          <a:prstGeom prst="rect">
            <a:avLst/>
          </a:prstGeom>
          <a:solidFill>
            <a:srgbClr val="D84A5B"/>
          </a:solidFill>
          <a:ln w="12700">
            <a:solidFill>
              <a:srgbClr val="D84A5B">
                <a:alpha val="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60520" y="4809744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Skill 库</a:t>
            </a:r>
            <a:endParaRPr lang="en-US" sz="1700" dirty="0"/>
          </a:p>
        </p:txBody>
      </p:sp>
      <p:sp>
        <p:nvSpPr>
          <p:cNvPr id="29" name="Text 27"/>
          <p:cNvSpPr/>
          <p:nvPr/>
        </p:nvSpPr>
        <p:spPr>
          <a:xfrm>
            <a:off x="5349240" y="4809744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先找已有 skill，再安装新 skill，再沉淀清单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8183880" y="4809744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保持精简，避免重复、冲突、失控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" y="502920"/>
            <a:ext cx="841248" cy="54864"/>
          </a:xfrm>
          <a:prstGeom prst="rect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58368" y="667512"/>
            <a:ext cx="7863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Codex 基线配置：先把底座搭稳，再谈效率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76656" y="1115568"/>
            <a:ext cx="8046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这不是“偏好设置”，而是让团队可复制的基础设施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658368" y="644652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AI技能分享第一课｜产研培训版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1320272" y="6419088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658368" y="1417320"/>
            <a:ext cx="3931920" cy="4526280"/>
          </a:xfrm>
          <a:prstGeom prst="roundRect">
            <a:avLst>
              <a:gd name="adj" fmla="val 1860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17830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先搭底座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914400" y="2468880"/>
            <a:ext cx="30632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团队如果每个人都自己摸索、重复配置，能力就只能停留在个人；只有把模型、上下文、线程备份、skill 路由固化到底层，才会形成复利。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14400" y="5257800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建议把下面 6 项作为默认基线。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532120" y="1783080"/>
            <a:ext cx="0" cy="379476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376672" y="1719072"/>
            <a:ext cx="310896" cy="310896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31536" y="1773936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897880" y="1719072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1M 上下文</a:t>
            </a:r>
            <a:endParaRPr lang="en-US" sz="1650" dirty="0"/>
          </a:p>
        </p:txBody>
      </p:sp>
      <p:sp>
        <p:nvSpPr>
          <p:cNvPr id="15" name="Text 13"/>
          <p:cNvSpPr/>
          <p:nvPr/>
        </p:nvSpPr>
        <p:spPr>
          <a:xfrm>
            <a:off x="7863840" y="1709928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版本受限时，用可用上限 + 本地知识库补位</a:t>
            </a:r>
            <a:endParaRPr lang="en-US" sz="1080" dirty="0"/>
          </a:p>
        </p:txBody>
      </p:sp>
      <p:sp>
        <p:nvSpPr>
          <p:cNvPr id="16" name="Shape 14"/>
          <p:cNvSpPr/>
          <p:nvPr/>
        </p:nvSpPr>
        <p:spPr>
          <a:xfrm>
            <a:off x="5376672" y="2423160"/>
            <a:ext cx="310896" cy="310896"/>
          </a:xfrm>
          <a:prstGeom prst="ellipse">
            <a:avLst/>
          </a:prstGeom>
          <a:solidFill>
            <a:srgbClr val="FF8A3D"/>
          </a:solidFill>
          <a:ln w="12700">
            <a:solidFill>
              <a:srgbClr val="FF8A3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31536" y="2478024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5897880" y="2423160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GPT-5.4 fast</a:t>
            </a:r>
            <a:endParaRPr lang="en-US" sz="1650" dirty="0"/>
          </a:p>
        </p:txBody>
      </p:sp>
      <p:sp>
        <p:nvSpPr>
          <p:cNvPr id="19" name="Text 17"/>
          <p:cNvSpPr/>
          <p:nvPr/>
        </p:nvSpPr>
        <p:spPr>
          <a:xfrm>
            <a:off x="7863840" y="2414016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日常默认模型，兼顾速度、质量、连续执行</a:t>
            </a:r>
            <a:endParaRPr lang="en-US" sz="1080" dirty="0"/>
          </a:p>
        </p:txBody>
      </p:sp>
      <p:sp>
        <p:nvSpPr>
          <p:cNvPr id="20" name="Shape 18"/>
          <p:cNvSpPr/>
          <p:nvPr/>
        </p:nvSpPr>
        <p:spPr>
          <a:xfrm>
            <a:off x="5376672" y="3127248"/>
            <a:ext cx="310896" cy="310896"/>
          </a:xfrm>
          <a:prstGeom prst="ellipse">
            <a:avLst/>
          </a:prstGeom>
          <a:solidFill>
            <a:srgbClr val="16A6A0"/>
          </a:solidFill>
          <a:ln w="12700">
            <a:solidFill>
              <a:srgbClr val="16A6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31536" y="3182112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3127248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可打断排队</a:t>
            </a:r>
            <a:endParaRPr lang="en-US" sz="1650" dirty="0"/>
          </a:p>
        </p:txBody>
      </p:sp>
      <p:sp>
        <p:nvSpPr>
          <p:cNvPr id="23" name="Text 21"/>
          <p:cNvSpPr/>
          <p:nvPr/>
        </p:nvSpPr>
        <p:spPr>
          <a:xfrm>
            <a:off x="7863840" y="3118104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跑偏时立即纠偏，避免黑箱执行</a:t>
            </a:r>
            <a:endParaRPr lang="en-US" sz="1080" dirty="0"/>
          </a:p>
        </p:txBody>
      </p:sp>
      <p:sp>
        <p:nvSpPr>
          <p:cNvPr id="24" name="Shape 22"/>
          <p:cNvSpPr/>
          <p:nvPr/>
        </p:nvSpPr>
        <p:spPr>
          <a:xfrm>
            <a:off x="5376672" y="3831336"/>
            <a:ext cx="310896" cy="310896"/>
          </a:xfrm>
          <a:prstGeom prst="ellipse">
            <a:avLst/>
          </a:prstGeom>
          <a:solidFill>
            <a:srgbClr val="D84A5B"/>
          </a:solidFill>
          <a:ln w="12700">
            <a:solidFill>
              <a:srgbClr val="D84A5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31536" y="3886200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3831336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线程备份</a:t>
            </a:r>
            <a:endParaRPr lang="en-US" sz="1650" dirty="0"/>
          </a:p>
        </p:txBody>
      </p:sp>
      <p:sp>
        <p:nvSpPr>
          <p:cNvPr id="27" name="Text 25"/>
          <p:cNvSpPr/>
          <p:nvPr/>
        </p:nvSpPr>
        <p:spPr>
          <a:xfrm>
            <a:off x="7863840" y="3822192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解决空线程 / 丢线程带来的知识损失</a:t>
            </a:r>
            <a:endParaRPr lang="en-US" sz="1080" dirty="0"/>
          </a:p>
        </p:txBody>
      </p:sp>
      <p:sp>
        <p:nvSpPr>
          <p:cNvPr id="28" name="Shape 26"/>
          <p:cNvSpPr/>
          <p:nvPr/>
        </p:nvSpPr>
        <p:spPr>
          <a:xfrm>
            <a:off x="5376672" y="4535424"/>
            <a:ext cx="310896" cy="310896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31536" y="4590288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4535424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find-skills 底层化</a:t>
            </a:r>
            <a:endParaRPr lang="en-US" sz="1650" dirty="0"/>
          </a:p>
        </p:txBody>
      </p:sp>
      <p:sp>
        <p:nvSpPr>
          <p:cNvPr id="31" name="Text 29"/>
          <p:cNvSpPr/>
          <p:nvPr/>
        </p:nvSpPr>
        <p:spPr>
          <a:xfrm>
            <a:off x="7863840" y="4526280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没有合适能力时先搜 skill，再安装再执行</a:t>
            </a:r>
            <a:endParaRPr lang="en-US" sz="1080" dirty="0"/>
          </a:p>
        </p:txBody>
      </p:sp>
      <p:sp>
        <p:nvSpPr>
          <p:cNvPr id="32" name="Shape 30"/>
          <p:cNvSpPr/>
          <p:nvPr/>
        </p:nvSpPr>
        <p:spPr>
          <a:xfrm>
            <a:off x="5376672" y="5239512"/>
            <a:ext cx="310896" cy="310896"/>
          </a:xfrm>
          <a:prstGeom prst="ellipse">
            <a:avLst/>
          </a:prstGeom>
          <a:solidFill>
            <a:srgbClr val="FF8A3D"/>
          </a:solidFill>
          <a:ln w="12700">
            <a:solidFill>
              <a:srgbClr val="FF8A3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31536" y="5294376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6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5239512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全局工作区</a:t>
            </a:r>
            <a:endParaRPr lang="en-US" sz="1650" dirty="0"/>
          </a:p>
        </p:txBody>
      </p:sp>
      <p:sp>
        <p:nvSpPr>
          <p:cNvPr id="35" name="Text 33"/>
          <p:cNvSpPr/>
          <p:nvPr/>
        </p:nvSpPr>
        <p:spPr>
          <a:xfrm>
            <a:off x="7863840" y="5230368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让新线程也继承统一规则，不必每次重讲</a:t>
            </a:r>
            <a:endParaRPr lang="en-US" sz="10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" y="502920"/>
            <a:ext cx="841248" cy="54864"/>
          </a:xfrm>
          <a:prstGeom prst="rect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58368" y="667512"/>
            <a:ext cx="7863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标准作业流（SOP）：把一次成功变成可复制交付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76656" y="1115568"/>
            <a:ext cx="8046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先定义任务和验收，再喂资料、建角色、连续执行、人工复核、沉淀模板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658368" y="644652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AI技能分享第一课｜产研培训版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1320272" y="6419088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6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1261872" y="2880360"/>
            <a:ext cx="11887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2816352" y="2880360"/>
            <a:ext cx="11887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4370832" y="2880360"/>
            <a:ext cx="11887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0" name="Shape 8"/>
          <p:cNvSpPr/>
          <p:nvPr/>
        </p:nvSpPr>
        <p:spPr>
          <a:xfrm>
            <a:off x="5925312" y="2880360"/>
            <a:ext cx="11887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1" name="Shape 9"/>
          <p:cNvSpPr/>
          <p:nvPr/>
        </p:nvSpPr>
        <p:spPr>
          <a:xfrm>
            <a:off x="7479792" y="2880360"/>
            <a:ext cx="11887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9034272" y="2880360"/>
            <a:ext cx="11887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3" name="Shape 11"/>
          <p:cNvSpPr/>
          <p:nvPr/>
        </p:nvSpPr>
        <p:spPr>
          <a:xfrm>
            <a:off x="914400" y="2578608"/>
            <a:ext cx="384048" cy="384048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78408" y="2651760"/>
            <a:ext cx="2560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" y="32461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定义</a:t>
            </a:r>
            <a:endParaRPr lang="en-US" sz="1550" dirty="0"/>
          </a:p>
        </p:txBody>
      </p:sp>
      <p:sp>
        <p:nvSpPr>
          <p:cNvPr id="16" name="Text 14"/>
          <p:cNvSpPr/>
          <p:nvPr/>
        </p:nvSpPr>
        <p:spPr>
          <a:xfrm>
            <a:off x="411480" y="3621024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目标 + 验收</a:t>
            </a:r>
            <a:endParaRPr lang="en-US" sz="1080" dirty="0"/>
          </a:p>
        </p:txBody>
      </p:sp>
      <p:sp>
        <p:nvSpPr>
          <p:cNvPr id="17" name="Shape 15"/>
          <p:cNvSpPr/>
          <p:nvPr/>
        </p:nvSpPr>
        <p:spPr>
          <a:xfrm>
            <a:off x="2468880" y="2578608"/>
            <a:ext cx="384048" cy="384048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32888" y="2651760"/>
            <a:ext cx="2560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331720" y="32461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喂料</a:t>
            </a:r>
            <a:endParaRPr lang="en-US" sz="1550" dirty="0"/>
          </a:p>
        </p:txBody>
      </p:sp>
      <p:sp>
        <p:nvSpPr>
          <p:cNvPr id="20" name="Text 18"/>
          <p:cNvSpPr/>
          <p:nvPr/>
        </p:nvSpPr>
        <p:spPr>
          <a:xfrm>
            <a:off x="1965960" y="3621024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文档 + 目录</a:t>
            </a:r>
            <a:endParaRPr lang="en-US" sz="1080" dirty="0"/>
          </a:p>
        </p:txBody>
      </p:sp>
      <p:sp>
        <p:nvSpPr>
          <p:cNvPr id="21" name="Shape 19"/>
          <p:cNvSpPr/>
          <p:nvPr/>
        </p:nvSpPr>
        <p:spPr>
          <a:xfrm>
            <a:off x="4023360" y="2578608"/>
            <a:ext cx="384048" cy="384048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087368" y="2651760"/>
            <a:ext cx="2560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886200" y="32461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建角色</a:t>
            </a:r>
            <a:endParaRPr lang="en-US" sz="1550" dirty="0"/>
          </a:p>
        </p:txBody>
      </p:sp>
      <p:sp>
        <p:nvSpPr>
          <p:cNvPr id="24" name="Text 22"/>
          <p:cNvSpPr/>
          <p:nvPr/>
        </p:nvSpPr>
        <p:spPr>
          <a:xfrm>
            <a:off x="3520440" y="3621024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视角 + 约束</a:t>
            </a:r>
            <a:endParaRPr lang="en-US" sz="1080" dirty="0"/>
          </a:p>
        </p:txBody>
      </p:sp>
      <p:sp>
        <p:nvSpPr>
          <p:cNvPr id="25" name="Shape 23"/>
          <p:cNvSpPr/>
          <p:nvPr/>
        </p:nvSpPr>
        <p:spPr>
          <a:xfrm>
            <a:off x="5577840" y="2578608"/>
            <a:ext cx="384048" cy="384048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641848" y="2651760"/>
            <a:ext cx="2560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440680" y="32461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执行</a:t>
            </a:r>
            <a:endParaRPr lang="en-US" sz="1550" dirty="0"/>
          </a:p>
        </p:txBody>
      </p:sp>
      <p:sp>
        <p:nvSpPr>
          <p:cNvPr id="28" name="Text 26"/>
          <p:cNvSpPr/>
          <p:nvPr/>
        </p:nvSpPr>
        <p:spPr>
          <a:xfrm>
            <a:off x="5074920" y="3621024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可打断纠偏</a:t>
            </a:r>
            <a:endParaRPr lang="en-US" sz="1080" dirty="0"/>
          </a:p>
        </p:txBody>
      </p:sp>
      <p:sp>
        <p:nvSpPr>
          <p:cNvPr id="29" name="Shape 27"/>
          <p:cNvSpPr/>
          <p:nvPr/>
        </p:nvSpPr>
        <p:spPr>
          <a:xfrm>
            <a:off x="7132320" y="2578608"/>
            <a:ext cx="384048" cy="384048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196328" y="2651760"/>
            <a:ext cx="2560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995160" y="32461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复核</a:t>
            </a:r>
            <a:endParaRPr lang="en-US" sz="1550" dirty="0"/>
          </a:p>
        </p:txBody>
      </p:sp>
      <p:sp>
        <p:nvSpPr>
          <p:cNvPr id="32" name="Text 30"/>
          <p:cNvSpPr/>
          <p:nvPr/>
        </p:nvSpPr>
        <p:spPr>
          <a:xfrm>
            <a:off x="6629400" y="3621024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事实 + 格式</a:t>
            </a:r>
            <a:endParaRPr lang="en-US" sz="1080" dirty="0"/>
          </a:p>
        </p:txBody>
      </p:sp>
      <p:sp>
        <p:nvSpPr>
          <p:cNvPr id="33" name="Shape 31"/>
          <p:cNvSpPr/>
          <p:nvPr/>
        </p:nvSpPr>
        <p:spPr>
          <a:xfrm>
            <a:off x="8686800" y="2578608"/>
            <a:ext cx="384048" cy="384048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750808" y="2651760"/>
            <a:ext cx="2560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6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8549640" y="32461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Skill化</a:t>
            </a:r>
            <a:endParaRPr lang="en-US" sz="1550" dirty="0"/>
          </a:p>
        </p:txBody>
      </p:sp>
      <p:sp>
        <p:nvSpPr>
          <p:cNvPr id="36" name="Text 34"/>
          <p:cNvSpPr/>
          <p:nvPr/>
        </p:nvSpPr>
        <p:spPr>
          <a:xfrm>
            <a:off x="8183880" y="3621024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模板沉淀</a:t>
            </a:r>
            <a:endParaRPr lang="en-US" sz="1080" dirty="0"/>
          </a:p>
        </p:txBody>
      </p:sp>
      <p:sp>
        <p:nvSpPr>
          <p:cNvPr id="37" name="Shape 35"/>
          <p:cNvSpPr/>
          <p:nvPr/>
        </p:nvSpPr>
        <p:spPr>
          <a:xfrm>
            <a:off x="10241280" y="2578608"/>
            <a:ext cx="384048" cy="384048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0305288" y="2651760"/>
            <a:ext cx="2560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7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10104120" y="32461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自动化</a:t>
            </a:r>
            <a:endParaRPr lang="en-US" sz="1550" dirty="0"/>
          </a:p>
        </p:txBody>
      </p:sp>
      <p:sp>
        <p:nvSpPr>
          <p:cNvPr id="40" name="Text 38"/>
          <p:cNvSpPr/>
          <p:nvPr/>
        </p:nvSpPr>
        <p:spPr>
          <a:xfrm>
            <a:off x="9738360" y="3621024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备份复盘</a:t>
            </a:r>
            <a:endParaRPr lang="en-US" sz="1080" dirty="0"/>
          </a:p>
        </p:txBody>
      </p:sp>
      <p:sp>
        <p:nvSpPr>
          <p:cNvPr id="41" name="Shape 39"/>
          <p:cNvSpPr/>
          <p:nvPr/>
        </p:nvSpPr>
        <p:spPr>
          <a:xfrm>
            <a:off x="841248" y="4800600"/>
            <a:ext cx="10424160" cy="841248"/>
          </a:xfrm>
          <a:prstGeom prst="roundRect">
            <a:avLst>
              <a:gd name="adj" fmla="val 6522"/>
            </a:avLst>
          </a:prstGeom>
          <a:solidFill>
            <a:srgbClr val="FFF4E8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078992" y="5074920"/>
            <a:ext cx="9966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执行原则：不要只丢一句模糊需求就让 AI 硬猜；让 AI 连续执行时，人要盯住关键岔路口，跑偏就立即打断。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" y="502920"/>
            <a:ext cx="841248" cy="54864"/>
          </a:xfrm>
          <a:prstGeom prst="rect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58368" y="667512"/>
            <a:ext cx="7863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案例 1：招投标 / 质疑回复类材料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76656" y="1115568"/>
            <a:ext cx="8046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这类任务的关键不是“写得多快”，而是“结论 + 证据链 + 正式格式”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658368" y="644652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AI技能分享第一课｜产研培训版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1320272" y="6419088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7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658368" y="1417320"/>
            <a:ext cx="2743200" cy="4480560"/>
          </a:xfrm>
          <a:prstGeom prst="roundRect">
            <a:avLst>
              <a:gd name="adj" fmla="val 2667"/>
            </a:avLst>
          </a:prstGeom>
          <a:solidFill>
            <a:srgbClr val="F4F8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41248" y="161848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输入材料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859536" y="2130552"/>
            <a:ext cx="100584" cy="100584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24128" y="2057400"/>
            <a:ext cx="21214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会议纪要 / 讨论记录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859536" y="2679192"/>
            <a:ext cx="100584" cy="100584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24128" y="2606040"/>
            <a:ext cx="21214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招标文件 / 投标材料 / 质疑函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859536" y="3227832"/>
            <a:ext cx="100584" cy="100584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24128" y="3154680"/>
            <a:ext cx="21214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系统截图 / 代码目录 / 证据页码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617720" y="2240280"/>
            <a:ext cx="438912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6" name="Shape 14"/>
          <p:cNvSpPr/>
          <p:nvPr/>
        </p:nvSpPr>
        <p:spPr>
          <a:xfrm>
            <a:off x="6126480" y="2240280"/>
            <a:ext cx="438912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7" name="Shape 15"/>
          <p:cNvSpPr/>
          <p:nvPr/>
        </p:nvSpPr>
        <p:spPr>
          <a:xfrm>
            <a:off x="7635240" y="2240280"/>
            <a:ext cx="438912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8" name="Shape 16"/>
          <p:cNvSpPr/>
          <p:nvPr/>
        </p:nvSpPr>
        <p:spPr>
          <a:xfrm>
            <a:off x="9144000" y="2240280"/>
            <a:ext cx="438912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9" name="Shape 17"/>
          <p:cNvSpPr/>
          <p:nvPr/>
        </p:nvSpPr>
        <p:spPr>
          <a:xfrm>
            <a:off x="3749040" y="1847088"/>
            <a:ext cx="1170432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822192" y="2011680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纪要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3703320" y="274320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先沉淀事实</a:t>
            </a:r>
            <a:endParaRPr lang="en-US" sz="1020" dirty="0"/>
          </a:p>
        </p:txBody>
      </p:sp>
      <p:sp>
        <p:nvSpPr>
          <p:cNvPr id="22" name="Shape 20"/>
          <p:cNvSpPr/>
          <p:nvPr/>
        </p:nvSpPr>
        <p:spPr>
          <a:xfrm>
            <a:off x="5257800" y="1847088"/>
            <a:ext cx="1170432" cy="786384"/>
          </a:xfrm>
          <a:prstGeom prst="roundRect">
            <a:avLst>
              <a:gd name="adj" fmla="val 6977"/>
            </a:avLst>
          </a:prstGeom>
          <a:solidFill>
            <a:srgbClr val="FFF4E8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330952" y="2011680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专家视角</a:t>
            </a:r>
            <a:endParaRPr lang="en-US" sz="1450" dirty="0"/>
          </a:p>
        </p:txBody>
      </p:sp>
      <p:sp>
        <p:nvSpPr>
          <p:cNvPr id="24" name="Text 22"/>
          <p:cNvSpPr/>
          <p:nvPr/>
        </p:nvSpPr>
        <p:spPr>
          <a:xfrm>
            <a:off x="5212080" y="274320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形成总思路</a:t>
            </a:r>
            <a:endParaRPr lang="en-US" sz="1020" dirty="0"/>
          </a:p>
        </p:txBody>
      </p:sp>
      <p:sp>
        <p:nvSpPr>
          <p:cNvPr id="25" name="Shape 23"/>
          <p:cNvSpPr/>
          <p:nvPr/>
        </p:nvSpPr>
        <p:spPr>
          <a:xfrm>
            <a:off x="6766560" y="1847088"/>
            <a:ext cx="1170432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839712" y="2011680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对抗视角</a:t>
            </a:r>
            <a:endParaRPr lang="en-US" sz="1450" dirty="0"/>
          </a:p>
        </p:txBody>
      </p:sp>
      <p:sp>
        <p:nvSpPr>
          <p:cNvPr id="27" name="Text 25"/>
          <p:cNvSpPr/>
          <p:nvPr/>
        </p:nvSpPr>
        <p:spPr>
          <a:xfrm>
            <a:off x="6720840" y="274320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模拟对方质疑</a:t>
            </a:r>
            <a:endParaRPr lang="en-US" sz="1020" dirty="0"/>
          </a:p>
        </p:txBody>
      </p:sp>
      <p:sp>
        <p:nvSpPr>
          <p:cNvPr id="28" name="Shape 26"/>
          <p:cNvSpPr/>
          <p:nvPr/>
        </p:nvSpPr>
        <p:spPr>
          <a:xfrm>
            <a:off x="8275320" y="1847088"/>
            <a:ext cx="1170432" cy="786384"/>
          </a:xfrm>
          <a:prstGeom prst="roundRect">
            <a:avLst>
              <a:gd name="adj" fmla="val 6977"/>
            </a:avLst>
          </a:prstGeom>
          <a:solidFill>
            <a:srgbClr val="FFF4E8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348472" y="2011680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证据链</a:t>
            </a:r>
            <a:endParaRPr lang="en-US" sz="1450" dirty="0"/>
          </a:p>
        </p:txBody>
      </p:sp>
      <p:sp>
        <p:nvSpPr>
          <p:cNvPr id="30" name="Text 28"/>
          <p:cNvSpPr/>
          <p:nvPr/>
        </p:nvSpPr>
        <p:spPr>
          <a:xfrm>
            <a:off x="8229600" y="274320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抓页码与截图</a:t>
            </a:r>
            <a:endParaRPr lang="en-US" sz="1020" dirty="0"/>
          </a:p>
        </p:txBody>
      </p:sp>
      <p:sp>
        <p:nvSpPr>
          <p:cNvPr id="31" name="Shape 29"/>
          <p:cNvSpPr/>
          <p:nvPr/>
        </p:nvSpPr>
        <p:spPr>
          <a:xfrm>
            <a:off x="9784080" y="1847088"/>
            <a:ext cx="1170432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857232" y="2011680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正式 Word</a:t>
            </a:r>
            <a:endParaRPr lang="en-US" sz="1450" dirty="0"/>
          </a:p>
        </p:txBody>
      </p:sp>
      <p:sp>
        <p:nvSpPr>
          <p:cNvPr id="33" name="Text 31"/>
          <p:cNvSpPr/>
          <p:nvPr/>
        </p:nvSpPr>
        <p:spPr>
          <a:xfrm>
            <a:off x="9738360" y="274320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输出正式稿</a:t>
            </a:r>
            <a:endParaRPr lang="en-US" sz="1020" dirty="0"/>
          </a:p>
        </p:txBody>
      </p:sp>
      <p:sp>
        <p:nvSpPr>
          <p:cNvPr id="34" name="Shape 32"/>
          <p:cNvSpPr/>
          <p:nvPr/>
        </p:nvSpPr>
        <p:spPr>
          <a:xfrm>
            <a:off x="3730752" y="3675888"/>
            <a:ext cx="7223760" cy="13716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977640" y="3913632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交付标准</a:t>
            </a:r>
            <a:endParaRPr lang="en-US" sz="1700" dirty="0"/>
          </a:p>
        </p:txBody>
      </p:sp>
      <p:sp>
        <p:nvSpPr>
          <p:cNvPr id="36" name="Shape 34"/>
          <p:cNvSpPr/>
          <p:nvPr/>
        </p:nvSpPr>
        <p:spPr>
          <a:xfrm>
            <a:off x="5394960" y="3950208"/>
            <a:ext cx="82296" cy="82296"/>
          </a:xfrm>
          <a:prstGeom prst="ellipse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577840" y="3867912"/>
            <a:ext cx="4526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每个关键结论都能找到依据</a:t>
            </a:r>
            <a:endParaRPr lang="en-US" sz="1150" dirty="0"/>
          </a:p>
        </p:txBody>
      </p:sp>
      <p:sp>
        <p:nvSpPr>
          <p:cNvPr id="38" name="Shape 36"/>
          <p:cNvSpPr/>
          <p:nvPr/>
        </p:nvSpPr>
        <p:spPr>
          <a:xfrm>
            <a:off x="5394960" y="4242816"/>
            <a:ext cx="82296" cy="82296"/>
          </a:xfrm>
          <a:prstGeom prst="ellipse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577840" y="4160520"/>
            <a:ext cx="4526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有页码、有截图、有来源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5394960" y="4535424"/>
            <a:ext cx="82296" cy="82296"/>
          </a:xfrm>
          <a:prstGeom prst="ellipse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577840" y="4453128"/>
            <a:ext cx="4526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434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最终外发前必须人工终审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3767328" y="55321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一句话：这类任务不是“让 AI 写一段话”，而是让它在正式文档、页码、截图、证据链之间一次交付。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" y="502920"/>
            <a:ext cx="841248" cy="54864"/>
          </a:xfrm>
          <a:prstGeom prst="rect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58368" y="667512"/>
            <a:ext cx="7863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案例 2：研发交付闭环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76656" y="1115568"/>
            <a:ext cx="8046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不是只写代码，而是把“读仓库—编码—测试—文档—部署”一次打通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658368" y="644652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AI技能分享第一课｜产研培训版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1320272" y="6419088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8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658368" y="1417320"/>
            <a:ext cx="10515600" cy="786384"/>
          </a:xfrm>
          <a:prstGeom prst="roundRect">
            <a:avLst>
              <a:gd name="adj" fmla="val 6977"/>
            </a:avLst>
          </a:prstGeom>
          <a:solidFill>
            <a:srgbClr val="F4F8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1682496"/>
            <a:ext cx="9966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2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没有验收的代码，不算完成；没有文档和测试的交付，也不算完成。</a:t>
            </a:r>
            <a:endParaRPr lang="en-US" sz="1520" dirty="0"/>
          </a:p>
        </p:txBody>
      </p:sp>
      <p:sp>
        <p:nvSpPr>
          <p:cNvPr id="9" name="Shape 7"/>
          <p:cNvSpPr/>
          <p:nvPr/>
        </p:nvSpPr>
        <p:spPr>
          <a:xfrm>
            <a:off x="1938528" y="3163824"/>
            <a:ext cx="5029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0" name="Shape 8"/>
          <p:cNvSpPr/>
          <p:nvPr/>
        </p:nvSpPr>
        <p:spPr>
          <a:xfrm>
            <a:off x="3721608" y="3163824"/>
            <a:ext cx="5029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1" name="Shape 9"/>
          <p:cNvSpPr/>
          <p:nvPr/>
        </p:nvSpPr>
        <p:spPr>
          <a:xfrm>
            <a:off x="5504688" y="3163824"/>
            <a:ext cx="5029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7287768" y="3163824"/>
            <a:ext cx="5029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3" name="Shape 11"/>
          <p:cNvSpPr/>
          <p:nvPr/>
        </p:nvSpPr>
        <p:spPr>
          <a:xfrm>
            <a:off x="9070848" y="3163824"/>
            <a:ext cx="502920" cy="0"/>
          </a:xfrm>
          <a:prstGeom prst="line">
            <a:avLst/>
          </a:prstGeom>
          <a:noFill/>
          <a:ln w="12700">
            <a:solidFill>
              <a:srgbClr val="7CA5FF"/>
            </a:solidFill>
            <a:prstDash val="solid"/>
            <a:tailEnd type="triangle"/>
          </a:ln>
        </p:spPr>
      </p:sp>
      <p:sp>
        <p:nvSpPr>
          <p:cNvPr id="14" name="Shape 12"/>
          <p:cNvSpPr/>
          <p:nvPr/>
        </p:nvSpPr>
        <p:spPr>
          <a:xfrm>
            <a:off x="914400" y="2743200"/>
            <a:ext cx="1325880" cy="82296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87552" y="2898648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读仓库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868680" y="3712464"/>
            <a:ext cx="1417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理解结构与依赖</a:t>
            </a:r>
            <a:endParaRPr lang="en-US" sz="1020" dirty="0"/>
          </a:p>
        </p:txBody>
      </p:sp>
      <p:sp>
        <p:nvSpPr>
          <p:cNvPr id="17" name="Shape 15"/>
          <p:cNvSpPr/>
          <p:nvPr/>
        </p:nvSpPr>
        <p:spPr>
          <a:xfrm>
            <a:off x="2697480" y="2743200"/>
            <a:ext cx="1325880" cy="822960"/>
          </a:xfrm>
          <a:prstGeom prst="roundRect">
            <a:avLst>
              <a:gd name="adj" fmla="val 6667"/>
            </a:avLst>
          </a:prstGeom>
          <a:solidFill>
            <a:srgbClr val="EAF8F6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770632" y="2898648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写代码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2651760" y="3712464"/>
            <a:ext cx="1417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先最小可运行</a:t>
            </a:r>
            <a:endParaRPr lang="en-US" sz="1020" dirty="0"/>
          </a:p>
        </p:txBody>
      </p:sp>
      <p:sp>
        <p:nvSpPr>
          <p:cNvPr id="20" name="Shape 18"/>
          <p:cNvSpPr/>
          <p:nvPr/>
        </p:nvSpPr>
        <p:spPr>
          <a:xfrm>
            <a:off x="4480560" y="2743200"/>
            <a:ext cx="1325880" cy="82296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53712" y="2898648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单测</a:t>
            </a:r>
            <a:endParaRPr lang="en-US" sz="1450" dirty="0"/>
          </a:p>
        </p:txBody>
      </p:sp>
      <p:sp>
        <p:nvSpPr>
          <p:cNvPr id="22" name="Text 20"/>
          <p:cNvSpPr/>
          <p:nvPr/>
        </p:nvSpPr>
        <p:spPr>
          <a:xfrm>
            <a:off x="4434840" y="3712464"/>
            <a:ext cx="1417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把能跑变可验收</a:t>
            </a:r>
            <a:endParaRPr lang="en-US" sz="1020" dirty="0"/>
          </a:p>
        </p:txBody>
      </p:sp>
      <p:sp>
        <p:nvSpPr>
          <p:cNvPr id="23" name="Shape 21"/>
          <p:cNvSpPr/>
          <p:nvPr/>
        </p:nvSpPr>
        <p:spPr>
          <a:xfrm>
            <a:off x="6263640" y="2743200"/>
            <a:ext cx="1325880" cy="822960"/>
          </a:xfrm>
          <a:prstGeom prst="roundRect">
            <a:avLst>
              <a:gd name="adj" fmla="val 6667"/>
            </a:avLst>
          </a:prstGeom>
          <a:solidFill>
            <a:srgbClr val="EAF8F6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336792" y="2898648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Review</a:t>
            </a:r>
            <a:endParaRPr lang="en-US" sz="1450" dirty="0"/>
          </a:p>
        </p:txBody>
      </p:sp>
      <p:sp>
        <p:nvSpPr>
          <p:cNvPr id="25" name="Text 23"/>
          <p:cNvSpPr/>
          <p:nvPr/>
        </p:nvSpPr>
        <p:spPr>
          <a:xfrm>
            <a:off x="6217920" y="3712464"/>
            <a:ext cx="1417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第二轮自查</a:t>
            </a:r>
            <a:endParaRPr lang="en-US" sz="1020" dirty="0"/>
          </a:p>
        </p:txBody>
      </p:sp>
      <p:sp>
        <p:nvSpPr>
          <p:cNvPr id="26" name="Shape 24"/>
          <p:cNvSpPr/>
          <p:nvPr/>
        </p:nvSpPr>
        <p:spPr>
          <a:xfrm>
            <a:off x="8046720" y="2743200"/>
            <a:ext cx="1325880" cy="82296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119872" y="2898648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API/手册</a:t>
            </a:r>
            <a:endParaRPr lang="en-US" sz="1450" dirty="0"/>
          </a:p>
        </p:txBody>
      </p:sp>
      <p:sp>
        <p:nvSpPr>
          <p:cNvPr id="28" name="Text 26"/>
          <p:cNvSpPr/>
          <p:nvPr/>
        </p:nvSpPr>
        <p:spPr>
          <a:xfrm>
            <a:off x="8001000" y="3712464"/>
            <a:ext cx="1417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交付链向后延伸</a:t>
            </a:r>
            <a:endParaRPr lang="en-US" sz="1020" dirty="0"/>
          </a:p>
        </p:txBody>
      </p:sp>
      <p:sp>
        <p:nvSpPr>
          <p:cNvPr id="29" name="Shape 27"/>
          <p:cNvSpPr/>
          <p:nvPr/>
        </p:nvSpPr>
        <p:spPr>
          <a:xfrm>
            <a:off x="9829800" y="2743200"/>
            <a:ext cx="1325880" cy="822960"/>
          </a:xfrm>
          <a:prstGeom prst="roundRect">
            <a:avLst>
              <a:gd name="adj" fmla="val 6667"/>
            </a:avLst>
          </a:prstGeom>
          <a:solidFill>
            <a:srgbClr val="EAF8F6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902952" y="2898648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部署</a:t>
            </a:r>
            <a:endParaRPr lang="en-US" sz="1450" dirty="0"/>
          </a:p>
        </p:txBody>
      </p:sp>
      <p:sp>
        <p:nvSpPr>
          <p:cNvPr id="31" name="Text 29"/>
          <p:cNvSpPr/>
          <p:nvPr/>
        </p:nvSpPr>
        <p:spPr>
          <a:xfrm>
            <a:off x="9784080" y="3712464"/>
            <a:ext cx="1417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高风险动作值守</a:t>
            </a:r>
            <a:endParaRPr lang="en-US" sz="1020" dirty="0"/>
          </a:p>
        </p:txBody>
      </p:sp>
      <p:sp>
        <p:nvSpPr>
          <p:cNvPr id="32" name="Shape 30"/>
          <p:cNvSpPr/>
          <p:nvPr/>
        </p:nvSpPr>
        <p:spPr>
          <a:xfrm>
            <a:off x="1051560" y="4974336"/>
            <a:ext cx="237744" cy="237744"/>
          </a:xfrm>
          <a:prstGeom prst="ellipse">
            <a:avLst/>
          </a:prstGeom>
          <a:solidFill>
            <a:srgbClr val="FF8A3D"/>
          </a:solidFill>
          <a:ln w="12700">
            <a:solidFill>
              <a:srgbClr val="FF8A3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106424" y="5020056"/>
            <a:ext cx="12801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1417320" y="4882896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6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每一步都要验收</a:t>
            </a:r>
            <a:endParaRPr lang="en-US" sz="1260" dirty="0"/>
          </a:p>
        </p:txBody>
      </p:sp>
      <p:sp>
        <p:nvSpPr>
          <p:cNvPr id="35" name="Text 33"/>
          <p:cNvSpPr/>
          <p:nvPr/>
        </p:nvSpPr>
        <p:spPr>
          <a:xfrm>
            <a:off x="1417320" y="5157216"/>
            <a:ext cx="2057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代码、测试、文档、部署结果都必须能证明完成</a:t>
            </a:r>
            <a:endParaRPr lang="en-US" sz="1020" dirty="0"/>
          </a:p>
        </p:txBody>
      </p:sp>
      <p:sp>
        <p:nvSpPr>
          <p:cNvPr id="36" name="Shape 34"/>
          <p:cNvSpPr/>
          <p:nvPr/>
        </p:nvSpPr>
        <p:spPr>
          <a:xfrm>
            <a:off x="1417320" y="5468112"/>
            <a:ext cx="1993392" cy="0"/>
          </a:xfrm>
          <a:prstGeom prst="line">
            <a:avLst/>
          </a:prstGeom>
          <a:noFill/>
          <a:ln w="12700">
            <a:solidFill>
              <a:srgbClr val="D7E2F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54880" y="4974336"/>
            <a:ext cx="237744" cy="237744"/>
          </a:xfrm>
          <a:prstGeom prst="ellipse">
            <a:avLst/>
          </a:prstGeom>
          <a:solidFill>
            <a:srgbClr val="175FE6"/>
          </a:solidFill>
          <a:ln w="12700">
            <a:solidFill>
              <a:srgbClr val="175FE6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09744" y="5020056"/>
            <a:ext cx="12801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B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120640" y="4882896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6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文档不再最后补</a:t>
            </a:r>
            <a:endParaRPr lang="en-US" sz="1260" dirty="0"/>
          </a:p>
        </p:txBody>
      </p:sp>
      <p:sp>
        <p:nvSpPr>
          <p:cNvPr id="40" name="Text 38"/>
          <p:cNvSpPr/>
          <p:nvPr/>
        </p:nvSpPr>
        <p:spPr>
          <a:xfrm>
            <a:off x="5120640" y="5157216"/>
            <a:ext cx="2057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API 文档、用户手册跟随交付链同步生成</a:t>
            </a:r>
            <a:endParaRPr lang="en-US" sz="1020" dirty="0"/>
          </a:p>
        </p:txBody>
      </p:sp>
      <p:sp>
        <p:nvSpPr>
          <p:cNvPr id="41" name="Shape 39"/>
          <p:cNvSpPr/>
          <p:nvPr/>
        </p:nvSpPr>
        <p:spPr>
          <a:xfrm>
            <a:off x="5120640" y="5468112"/>
            <a:ext cx="1993392" cy="0"/>
          </a:xfrm>
          <a:prstGeom prst="line">
            <a:avLst/>
          </a:prstGeom>
          <a:noFill/>
          <a:ln w="12700">
            <a:solidFill>
              <a:srgbClr val="D7E2F0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8458200" y="4974336"/>
            <a:ext cx="237744" cy="237744"/>
          </a:xfrm>
          <a:prstGeom prst="ellipse">
            <a:avLst/>
          </a:prstGeom>
          <a:solidFill>
            <a:srgbClr val="D84A5B"/>
          </a:solidFill>
          <a:ln w="12700">
            <a:solidFill>
              <a:srgbClr val="D84A5B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8513064" y="5020056"/>
            <a:ext cx="12801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8823960" y="4882896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6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高风险动作有人值守</a:t>
            </a:r>
            <a:endParaRPr lang="en-US" sz="1260" dirty="0"/>
          </a:p>
        </p:txBody>
      </p:sp>
      <p:sp>
        <p:nvSpPr>
          <p:cNvPr id="45" name="Text 43"/>
          <p:cNvSpPr/>
          <p:nvPr/>
        </p:nvSpPr>
        <p:spPr>
          <a:xfrm>
            <a:off x="8823960" y="5157216"/>
            <a:ext cx="2057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生产操作不能脱离人审</a:t>
            </a:r>
            <a:endParaRPr lang="en-US" sz="1020" dirty="0"/>
          </a:p>
        </p:txBody>
      </p:sp>
      <p:sp>
        <p:nvSpPr>
          <p:cNvPr id="46" name="Shape 44"/>
          <p:cNvSpPr/>
          <p:nvPr/>
        </p:nvSpPr>
        <p:spPr>
          <a:xfrm>
            <a:off x="8823960" y="5468112"/>
            <a:ext cx="1993392" cy="0"/>
          </a:xfrm>
          <a:prstGeom prst="line">
            <a:avLst/>
          </a:prstGeom>
          <a:noFill/>
          <a:ln w="12700">
            <a:solidFill>
              <a:srgbClr val="D7E2F0"/>
            </a:solidFill>
            <a:prstDash val="solid"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" y="502920"/>
            <a:ext cx="841248" cy="54864"/>
          </a:xfrm>
          <a:prstGeom prst="rect">
            <a:avLst/>
          </a:prstGeom>
          <a:solidFill>
            <a:srgbClr val="FF8A3D"/>
          </a:solidFill>
          <a:ln w="12700">
            <a:solidFill>
              <a:srgbClr val="FF8A3D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58368" y="667512"/>
            <a:ext cx="7863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团队规范：先把流程“管住”，效率才会真正上来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76656" y="1115568"/>
            <a:ext cx="8046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一边放大效率，一边守住边界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658368" y="644652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AI技能分享第一课｜产研培训版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1320272" y="6419088"/>
            <a:ext cx="2011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9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749808" y="14173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274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规范四件套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49808" y="1828800"/>
            <a:ext cx="5577840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32688" y="1993392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5FE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01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554480" y="1965960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命名统一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834640" y="1975104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建议采用“六位编号-一级类目-主题”</a:t>
            </a:r>
            <a:endParaRPr lang="en-US" sz="1120" dirty="0"/>
          </a:p>
        </p:txBody>
      </p:sp>
      <p:sp>
        <p:nvSpPr>
          <p:cNvPr id="12" name="Shape 10"/>
          <p:cNvSpPr/>
          <p:nvPr/>
        </p:nvSpPr>
        <p:spPr>
          <a:xfrm>
            <a:off x="749808" y="2724912"/>
            <a:ext cx="5577840" cy="713232"/>
          </a:xfrm>
          <a:prstGeom prst="roundRect">
            <a:avLst>
              <a:gd name="adj" fmla="val 7692"/>
            </a:avLst>
          </a:prstGeom>
          <a:solidFill>
            <a:srgbClr val="F4F8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32688" y="2889504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5FE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02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862072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线程备份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2834640" y="287121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至少每日一次；关键任务结束后立即备份</a:t>
            </a:r>
            <a:endParaRPr lang="en-US" sz="1120" dirty="0"/>
          </a:p>
        </p:txBody>
      </p:sp>
      <p:sp>
        <p:nvSpPr>
          <p:cNvPr id="16" name="Shape 14"/>
          <p:cNvSpPr/>
          <p:nvPr/>
        </p:nvSpPr>
        <p:spPr>
          <a:xfrm>
            <a:off x="749808" y="3621024"/>
            <a:ext cx="5577840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32688" y="3785616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5FE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03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554480" y="3758184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知识固化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2834640" y="3767328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高价值线程沉淀为知识文件、模板或 skill</a:t>
            </a:r>
            <a:endParaRPr lang="en-US" sz="1120" dirty="0"/>
          </a:p>
        </p:txBody>
      </p:sp>
      <p:sp>
        <p:nvSpPr>
          <p:cNvPr id="20" name="Shape 18"/>
          <p:cNvSpPr/>
          <p:nvPr/>
        </p:nvSpPr>
        <p:spPr>
          <a:xfrm>
            <a:off x="749808" y="4517136"/>
            <a:ext cx="5577840" cy="713232"/>
          </a:xfrm>
          <a:prstGeom prst="roundRect">
            <a:avLst>
              <a:gd name="adj" fmla="val 7692"/>
            </a:avLst>
          </a:prstGeom>
          <a:solidFill>
            <a:srgbClr val="F4F8FF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32688" y="4681728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5FE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04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554480" y="4654296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skill 精简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2834640" y="466344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2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先找已有，再装新的；定期清理重复和冲突</a:t>
            </a:r>
            <a:endParaRPr lang="en-US" sz="1120" dirty="0"/>
          </a:p>
        </p:txBody>
      </p:sp>
      <p:sp>
        <p:nvSpPr>
          <p:cNvPr id="24" name="Shape 22"/>
          <p:cNvSpPr/>
          <p:nvPr/>
        </p:nvSpPr>
        <p:spPr>
          <a:xfrm>
            <a:off x="6720840" y="1645920"/>
            <a:ext cx="4434840" cy="4526280"/>
          </a:xfrm>
          <a:prstGeom prst="roundRect">
            <a:avLst>
              <a:gd name="adj" fmla="val 1649"/>
            </a:avLst>
          </a:prstGeom>
          <a:solidFill>
            <a:srgbClr val="FDEFF1"/>
          </a:solidFill>
          <a:ln w="12700">
            <a:solidFill>
              <a:srgbClr val="D7E2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022592" y="188366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84A5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三条红线</a:t>
            </a:r>
            <a:endParaRPr lang="en-US" sz="2200" dirty="0"/>
          </a:p>
        </p:txBody>
      </p:sp>
      <p:sp>
        <p:nvSpPr>
          <p:cNvPr id="26" name="Shape 24"/>
          <p:cNvSpPr/>
          <p:nvPr/>
        </p:nvSpPr>
        <p:spPr>
          <a:xfrm>
            <a:off x="7059168" y="2514600"/>
            <a:ext cx="502920" cy="0"/>
          </a:xfrm>
          <a:prstGeom prst="line">
            <a:avLst/>
          </a:prstGeom>
          <a:noFill/>
          <a:ln w="12700">
            <a:solidFill>
              <a:srgbClr val="D84A5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726680" y="239572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2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外发材料必须人工终审</a:t>
            </a:r>
            <a:endParaRPr lang="en-US" sz="1520" dirty="0"/>
          </a:p>
        </p:txBody>
      </p:sp>
      <p:sp>
        <p:nvSpPr>
          <p:cNvPr id="28" name="Shape 26"/>
          <p:cNvSpPr/>
          <p:nvPr/>
        </p:nvSpPr>
        <p:spPr>
          <a:xfrm>
            <a:off x="7059168" y="3474720"/>
            <a:ext cx="502920" cy="0"/>
          </a:xfrm>
          <a:prstGeom prst="line">
            <a:avLst/>
          </a:prstGeom>
          <a:noFill/>
          <a:ln w="12700">
            <a:solidFill>
              <a:srgbClr val="D84A5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726680" y="335584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2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生产环境动作必须有人值守</a:t>
            </a:r>
            <a:endParaRPr lang="en-US" sz="1520" dirty="0"/>
          </a:p>
        </p:txBody>
      </p:sp>
      <p:sp>
        <p:nvSpPr>
          <p:cNvPr id="30" name="Shape 28"/>
          <p:cNvSpPr/>
          <p:nvPr/>
        </p:nvSpPr>
        <p:spPr>
          <a:xfrm>
            <a:off x="7059168" y="4434840"/>
            <a:ext cx="502920" cy="0"/>
          </a:xfrm>
          <a:prstGeom prst="line">
            <a:avLst/>
          </a:prstGeom>
          <a:noFill/>
          <a:ln w="12700">
            <a:solidFill>
              <a:srgbClr val="D84A5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726680" y="431596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20" b="1" dirty="0">
                <a:solidFill>
                  <a:srgbClr val="12263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敏感数据必须脱敏并最小授权</a:t>
            </a:r>
            <a:endParaRPr lang="en-US" sz="1520" dirty="0"/>
          </a:p>
        </p:txBody>
      </p:sp>
      <p:sp>
        <p:nvSpPr>
          <p:cNvPr id="32" name="Text 30"/>
          <p:cNvSpPr/>
          <p:nvPr/>
        </p:nvSpPr>
        <p:spPr>
          <a:xfrm>
            <a:off x="7022592" y="5440680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D6B7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结论：效率上去之后，治理必须同步跟上；否则会把错误放大得更快。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S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S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AI技能分享第一课——面向产研团队的可落地训练材料</dc:title>
  <dc:subject>AI技能分享第一课</dc:subject>
  <dc:creator>OpenAI</dc:creator>
  <cp:lastModifiedBy>OpenAI</cp:lastModifiedBy>
  <cp:revision>1</cp:revision>
  <dcterms:created xsi:type="dcterms:W3CDTF">2026-04-20T09:17:12Z</dcterms:created>
  <dcterms:modified xsi:type="dcterms:W3CDTF">2026-04-20T09:17:12Z</dcterms:modified>
</cp:coreProperties>
</file>