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F7A53"/>
          </a:solidFill>
          <a:ln w="12700">
            <a:solidFill>
              <a:srgbClr val="1F7A5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519672"/>
            <a:ext cx="5303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智慧食堂｜标准销售材料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9509760" y="6519672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内部可编辑版本 · 2026.08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3A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3A2B"/>
          </a:solidFill>
          <a:ln w="12700">
            <a:solidFill>
              <a:srgbClr val="163A2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500000">
            <a:off x="8183880" y="-1143000"/>
            <a:ext cx="4937760" cy="4937760"/>
          </a:xfrm>
          <a:prstGeom prst="arc">
            <a:avLst/>
          </a:prstGeom>
          <a:solidFill>
            <a:srgbClr val="1F7A53"/>
          </a:solidFill>
          <a:ln w="12700">
            <a:solidFill>
              <a:srgbClr val="1F7A5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555480" y="4251960"/>
            <a:ext cx="1920240" cy="1920240"/>
          </a:xfrm>
          <a:prstGeom prst="ellipse">
            <a:avLst/>
          </a:prstGeom>
          <a:solidFill>
            <a:srgbClr val="A5D66A">
              <a:alpha val="92000"/>
            </a:srgbClr>
          </a:solidFill>
          <a:ln w="12700">
            <a:solidFill>
              <a:srgbClr val="A5D66A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640080"/>
            <a:ext cx="38404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30" kern="0" dirty="0">
                <a:solidFill>
                  <a:srgbClr val="A5D66A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学校标准方案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1417320"/>
            <a:ext cx="83210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校园食品安全与营养健康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数智化平台首次沟通与标准解决方案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3063240"/>
            <a:ext cx="71323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DE9E2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教育主管部门、学校、食堂、家长与学生协同治理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58368" y="5166360"/>
            <a:ext cx="6035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6B85C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一个平台 · 三类系统 · N类智能硬件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阶段路线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建议先试点验证，再复制推广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每一阶段均有明确产出物与决策门。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777240" y="2953512"/>
            <a:ext cx="10607040" cy="0"/>
          </a:xfrm>
          <a:prstGeom prst="line">
            <a:avLst/>
          </a:prstGeom>
          <a:noFill/>
          <a:ln w="50800">
            <a:solidFill>
              <a:srgbClr val="D8E2D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743200"/>
            <a:ext cx="420624" cy="420624"/>
          </a:xfrm>
          <a:prstGeom prst="ellipse">
            <a:avLst/>
          </a:prstGeom>
          <a:solidFill>
            <a:srgbClr val="E6B85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887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现状调研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33476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7076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02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88671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方案配置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10260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03860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03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365455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演示验证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87044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80644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04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42239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合同与实施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763828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57428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05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19023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试运行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940612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34212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06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95807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阶段复盘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11173968" y="2743200"/>
            <a:ext cx="420624" cy="420624"/>
          </a:xfrm>
          <a:prstGeom prst="ellipse">
            <a:avLst/>
          </a:prstGeom>
          <a:solidFill>
            <a:srgbClr val="1F7A53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1109960" y="3319272"/>
            <a:ext cx="548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07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725912" y="3675888"/>
            <a:ext cx="1316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复制扩面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成效验证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把“效果好”转成可追踪指标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基线值、目标值、取数口径由双方在项目启动时确认。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94360" y="1938528"/>
            <a:ext cx="2103120" cy="512064"/>
          </a:xfrm>
          <a:prstGeom prst="rect">
            <a:avLst/>
          </a:prstGeom>
          <a:solidFill>
            <a:srgbClr val="163A2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67512" y="2048256"/>
            <a:ext cx="1956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方向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69748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7063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参考指标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53212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0527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数据来源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36676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3991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复盘周期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94360" y="2450592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7512" y="2523744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安全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69748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7063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隐患闭环率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53212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0527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食安平台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36676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3991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周/月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3163824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7512" y="3236976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采购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69748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7063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账实一致率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53212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60527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进销存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836676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3991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月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94360" y="3877056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7512" y="3950208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营养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69748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7063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食谱营养达标率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553212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60527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营养平台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836676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3991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周/月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594360" y="4590288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67512" y="4663440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协同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269748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7063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家长参与率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553212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60527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家校端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836676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43991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月/季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项目边界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需要特别确认的五类事项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确认后进入正式技术方案与报价。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10607040" cy="4023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客户提供：场地、网络、电源、既有系统资料与必要协调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标准交付：合同范围内的软件、硬件、实施、培训与验收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专项评估：第三方接口、数据迁移、非标开发、网络与弱电改造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价格依据：最终配置、数量、服务周期、税费及审批结果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案例与数据：未经授权不得用于公开宣传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下一步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建议会后完成一次现场调研并锁定一期范围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用明确动作推进，不在会上留下模糊承诺。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685800" y="2240280"/>
            <a:ext cx="3401568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2240280"/>
            <a:ext cx="73152" cy="2514600"/>
          </a:xfrm>
          <a:prstGeom prst="rect">
            <a:avLst/>
          </a:prstGeom>
          <a:solidFill>
            <a:srgbClr val="1F7A53"/>
          </a:solidFill>
          <a:ln w="12700">
            <a:solidFill>
              <a:srgbClr val="1F7A5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05256" y="240487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408176" y="2404872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调研输入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2898648"/>
            <a:ext cx="2944368" cy="1691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人数、窗口、食堂、系统、网络、关键流程。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480560" y="2240280"/>
            <a:ext cx="3401568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480560" y="2240280"/>
            <a:ext cx="73152" cy="2514600"/>
          </a:xfrm>
          <a:prstGeom prst="rect">
            <a:avLst/>
          </a:prstGeom>
          <a:solidFill>
            <a:srgbClr val="E6B85C"/>
          </a:solidFill>
          <a:ln w="12700">
            <a:solidFill>
              <a:srgbClr val="E6B8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00016" y="240487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B85C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202936" y="2404872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方案输出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709160" y="2898648"/>
            <a:ext cx="2944368" cy="1691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产品配置、接口边界、实施计划与测算口径。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275320" y="2240280"/>
            <a:ext cx="3401568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75320" y="2240280"/>
            <a:ext cx="73152" cy="2514600"/>
          </a:xfrm>
          <a:prstGeom prst="rect">
            <a:avLst/>
          </a:prstGeom>
          <a:solidFill>
            <a:srgbClr val="3C6E9D"/>
          </a:solidFill>
          <a:ln w="12700">
            <a:solidFill>
              <a:srgbClr val="3C6E9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494776" y="240487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C6E9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997696" y="2404872"/>
            <a:ext cx="2423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决策动作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503920" y="2898648"/>
            <a:ext cx="2944368" cy="16916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确定演示/试点时间、参与人和采购路径。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沟通目标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今天需要共同确认的四件事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方案内容将根据现场和既有系统进一步配置。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10607040" cy="4023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客户最优先的业务目标与评价指标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一期覆盖的场景、食堂、人员与终端范围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需要保留或对接的既有系统与数据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项目决策链、时间窗口、预算与下一步验证方式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现状洞察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校园餐常见的四类治理断点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请结合贵方现状进行删改和确认。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94360" y="1938528"/>
            <a:ext cx="2103120" cy="512064"/>
          </a:xfrm>
          <a:prstGeom prst="rect">
            <a:avLst/>
          </a:prstGeom>
          <a:solidFill>
            <a:srgbClr val="163A2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67512" y="2048256"/>
            <a:ext cx="1956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断点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69748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7063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典型表现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53212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0527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业务影响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36676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3991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优先级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94360" y="2450592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7512" y="2523744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监管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69748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7063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区校数据分散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53212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0527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监管难穿透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36676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3991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现场确认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3163824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7512" y="3236976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采购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69748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7063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采购验收台账割裂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53212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60527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资金风险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836676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3991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现场确认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94360" y="3877056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7512" y="3950208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营养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69748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7063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食谱凭经验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553212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60527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营养效果难评估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836676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3991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现场确认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594360" y="4590288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67512" y="4663440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协同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269748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7063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家长被动获知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553212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60527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信任成本高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836676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43991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现场确认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建设目标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构建区校一体化校园餐数字治理闭环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目标应在项目启动后转化为可验收指标。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10607040" cy="4023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统一教育主管部门与学校监管视图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实现采购、验收、库存与资金过程可追溯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按年龄阶段量化食谱与营养结构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通过明厨亮灶与营养反馈促进家校共治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产品全景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总体方案：四层架构、四条治理主线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面向政企与学校，按场景组合，不以功能堆砌替代客户价值。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94360" y="2057400"/>
            <a:ext cx="3520440" cy="3337560"/>
          </a:xfrm>
          <a:prstGeom prst="roundRect">
            <a:avLst>
              <a:gd name="adj" fmla="val 1644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94360" y="2057400"/>
            <a:ext cx="73152" cy="3337560"/>
          </a:xfrm>
          <a:prstGeom prst="rect">
            <a:avLst/>
          </a:prstGeom>
          <a:solidFill>
            <a:srgbClr val="1F7A53"/>
          </a:solidFill>
          <a:ln w="12700">
            <a:solidFill>
              <a:srgbClr val="1F7A5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13816" y="222199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316736" y="2221992"/>
            <a:ext cx="2542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前厅营养结算与健康管理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2715768"/>
            <a:ext cx="306324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智能结算｜营养分析｜健康档案｜膳食指导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让每一餐可识别、可分析、可干预。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4256" y="2057400"/>
            <a:ext cx="3520440" cy="3337560"/>
          </a:xfrm>
          <a:prstGeom prst="roundRect">
            <a:avLst>
              <a:gd name="adj" fmla="val 1644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4256" y="2057400"/>
            <a:ext cx="73152" cy="3337560"/>
          </a:xfrm>
          <a:prstGeom prst="rect">
            <a:avLst/>
          </a:prstGeom>
          <a:solidFill>
            <a:srgbClr val="E6B85C"/>
          </a:solidFill>
          <a:ln w="12700">
            <a:solidFill>
              <a:srgbClr val="E6B8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53712" y="222199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6B85C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056632" y="2221992"/>
            <a:ext cx="2542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智慧食安监管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62856" y="2715768"/>
            <a:ext cx="306324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AI巡检｜留样管理｜明厨亮灶｜风险闭环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让过程可见、问题可追、责任可查。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074152" y="2057400"/>
            <a:ext cx="3520440" cy="3337560"/>
          </a:xfrm>
          <a:prstGeom prst="roundRect">
            <a:avLst>
              <a:gd name="adj" fmla="val 1644"/>
            </a:avLst>
          </a:prstGeom>
          <a:solidFill>
            <a:srgbClr val="FFFFFF"/>
          </a:solidFill>
          <a:ln w="12700">
            <a:solidFill>
              <a:srgbClr val="D8E2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74152" y="2057400"/>
            <a:ext cx="73152" cy="3337560"/>
          </a:xfrm>
          <a:prstGeom prst="rect">
            <a:avLst/>
          </a:prstGeom>
          <a:solidFill>
            <a:srgbClr val="3C6E9D"/>
          </a:solidFill>
          <a:ln w="12700">
            <a:solidFill>
              <a:srgbClr val="3C6E9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93608" y="2221992"/>
            <a:ext cx="4389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C6E9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03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8796528" y="2221992"/>
            <a:ext cx="25420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智慧进销存与后厨运营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302752" y="2715768"/>
            <a:ext cx="306324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采购｜验收｜库存｜成本｜经营分析</a:t>
            </a:r>
            <a:endParaRPr lang="en-US" sz="1050" dirty="0"/>
          </a:p>
          <a:p>
            <a:pPr indent="0" marL="0">
              <a:buNone/>
            </a:pP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让物资流、资金流与业务流贯通。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场景一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食品安全：从发现问题到闭环处置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先聚焦高频、高价值、可验证的流程。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10607040" cy="4023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AI识别关键违规行为与环境风险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留样、消毒、晨检等过程在线记录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明厨亮灶与风险事件统一展示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问题派发、整改、复核、归档形成闭环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场景二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采购资金：让每一笔食材流转可追溯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数据来自现场设备与业务记录，具体能力以配置为准。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10607040" cy="4023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供应商、商品、合同与订单统一管理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称重验收、质量记录与异常处置联动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库存出入库、盘点、保质期与损耗可查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采购、库存、消耗与资金台账互相校验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场景三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营养健康：量化食谱与学生体质联动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源头把控、过程留痕、结果分析。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10607040" cy="402336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依据WS/T 554等标准按年龄阶段配置营养目标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验证现有食谱，分析食物结构与烹饪方式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形成“营养—受欢迎度”象限，辅助食谱优化</a:t>
            </a:r>
            <a:endParaRPr lang="en-US" sz="1700" dirty="0"/>
          </a:p>
          <a:p>
            <a:pPr marL="215900" indent="-215900">
              <a:buSzPct val="100000"/>
              <a:buChar char="•"/>
            </a:pPr>
            <a:r>
              <a:rPr lang="en-US" sz="170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结合体测或健康标签开展分层分析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43891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20" kern="0" dirty="0">
                <a:solidFill>
                  <a:srgbClr val="1F7A53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部署与集成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66928" y="713232"/>
            <a:ext cx="10972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标准配置 + 现场适配 + 专项评估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85216" y="1444752"/>
            <a:ext cx="10698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736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不在首次沟通阶段口头承诺接口和定制。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94360" y="1938528"/>
            <a:ext cx="2103120" cy="512064"/>
          </a:xfrm>
          <a:prstGeom prst="rect">
            <a:avLst/>
          </a:prstGeom>
          <a:solidFill>
            <a:srgbClr val="163A2B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67512" y="2048256"/>
            <a:ext cx="19568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层级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69748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7063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标准内容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553212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60527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需现场确认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366760" y="1938528"/>
            <a:ext cx="2834640" cy="512064"/>
          </a:xfrm>
          <a:prstGeom prst="rect">
            <a:avLst/>
          </a:prstGeom>
          <a:solidFill>
            <a:srgbClr val="1F7A53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39912" y="2048256"/>
            <a:ext cx="26883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成果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94360" y="2450592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7512" y="2523744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应用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69748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77063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三类系统/治理模块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553212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60527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一期范围与版本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366760" y="2450592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39912" y="2523744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功能清单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3163824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7512" y="3236976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设备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69748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7063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结算、称重、食安等硬件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53212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60527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数量、点位、网络电源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8366760" y="3163824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439912" y="3236976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配置清单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594360" y="3877056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7512" y="3950208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接口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69748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7063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标准数据接口能力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553212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60527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系统厂商与接口文档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8366760" y="3877056"/>
            <a:ext cx="2834640" cy="713232"/>
          </a:xfrm>
          <a:prstGeom prst="rect">
            <a:avLst/>
          </a:prstGeom>
          <a:solidFill>
            <a:srgbClr val="F1F5F2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439912" y="3950208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接口评估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594360" y="4590288"/>
            <a:ext cx="2103120" cy="713232"/>
          </a:xfrm>
          <a:prstGeom prst="rect">
            <a:avLst/>
          </a:prstGeom>
          <a:solidFill>
            <a:srgbClr val="E8F3ED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67512" y="4663440"/>
            <a:ext cx="195681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63A2B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服务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269748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7063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实施、培训、验收、运维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553212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60527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驻场与响应要求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8366760" y="4590288"/>
            <a:ext cx="2834640" cy="713232"/>
          </a:xfrm>
          <a:prstGeom prst="rect">
            <a:avLst/>
          </a:prstGeom>
          <a:solidFill>
            <a:srgbClr val="FFFFFF"/>
          </a:solidFill>
          <a:ln w="10160">
            <a:solidFill>
              <a:srgbClr val="D8E2D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439912" y="4663440"/>
            <a:ext cx="26883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25332D"/>
                </a:solidFill>
                <a:latin typeface="Heiti SC" pitchFamily="34" charset="0"/>
                <a:ea typeface="Heiti SC" pitchFamily="34" charset="-122"/>
                <a:cs typeface="Heiti SC" pitchFamily="34" charset="-120"/>
              </a:rPr>
              <a:t>服务边界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31752" y="6501384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750">
                <a:solidFill>
                  <a:srgbClr val="66736D"/>
                </a:solidFill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Hei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Heiti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智慧食堂产品团队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校园食品安全与营养健康数智化平台首次沟通与标准解决方案</dc:title>
  <dc:subject>销售与推广标准材料</dc:subject>
  <dc:creator>智慧食堂产品团队</dc:creator>
  <cp:lastModifiedBy>智慧食堂产品团队</cp:lastModifiedBy>
  <cp:revision>1</cp:revision>
  <dcterms:created xsi:type="dcterms:W3CDTF">2026-08-05T12:44:57Z</dcterms:created>
  <dcterms:modified xsi:type="dcterms:W3CDTF">2026-08-05T12:44:57Z</dcterms:modified>
</cp:coreProperties>
</file>