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1967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智慧食堂｜标准销售材料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9509760" y="6519672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内部可编辑版本 · 2026.08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A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3A2B"/>
          </a:solidFill>
          <a:ln w="12700">
            <a:solidFill>
              <a:srgbClr val="163A2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500000">
            <a:off x="8183880" y="-1143000"/>
            <a:ext cx="4937760" cy="4937760"/>
          </a:xfrm>
          <a:prstGeom prst="arc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555480" y="4251960"/>
            <a:ext cx="1920240" cy="1920240"/>
          </a:xfrm>
          <a:prstGeom prst="ellipse">
            <a:avLst/>
          </a:prstGeom>
          <a:solidFill>
            <a:srgbClr val="A5D66A">
              <a:alpha val="92000"/>
            </a:srgbClr>
          </a:solidFill>
          <a:ln w="12700">
            <a:solidFill>
              <a:srgbClr val="A5D66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64008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30" kern="0" dirty="0">
                <a:solidFill>
                  <a:srgbClr val="A5D66A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内部产品准备｜销售培训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8321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政企与学校智慧食堂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产品定位及销售标准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3063240"/>
            <a:ext cx="71323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DE9E2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帮助销售在不同阶段讲清楚“卖什么、卖给谁、怎么组合、哪些不能承诺”。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58368" y="5166360"/>
            <a:ext cx="6035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一个平台 · 三类系统 · N类智能硬件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常见异议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销售回应原则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先确认真实顾虑，再用事实、演示或边界说明回答。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异议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回应要点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推荐材料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下一动作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已有消费系统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强调可组合和接口评估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架构与配置清单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获取现有系统资料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担心复杂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按场景分期实施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实施计划与边界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确定一期范围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预算有限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给出基础/推荐/完整组合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报价模板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明确预算区间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效果如何证明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以验证指标和月报追踪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演示验证报告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约定试点指标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报价纪律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三张表守住价格与范围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客户报价、渠道控价、内部审批各自独立。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客户报价：展示产品、数量、服务范围、税费及有效期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渠道价格：仅内部使用，记录折扣、返利、项目保护与审批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专项费用：接口、定制、迁移、驻场、网络改造分别列示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所有报价必须绑定版本号、配置清单和责任边界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下一步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销售出门前，先完成三项检查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用明确动作推进，不在会上留下模糊承诺。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8580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240280"/>
            <a:ext cx="73152" cy="2514600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0817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材料匹配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客户类型与当前阶段匹配；不发送无关大包。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48056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80560" y="2240280"/>
            <a:ext cx="73152" cy="2514600"/>
          </a:xfrm>
          <a:prstGeom prst="rect">
            <a:avLst/>
          </a:prstGeom>
          <a:solidFill>
            <a:srgbClr val="E6B85C"/>
          </a:solidFill>
          <a:ln w="12700">
            <a:solidFill>
              <a:srgbClr val="E6B8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001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20293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事实审核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0916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数据、案例、图片来源清楚，权限状态可追溯。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27532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75320" y="2240280"/>
            <a:ext cx="73152" cy="2514600"/>
          </a:xfrm>
          <a:prstGeom prst="rect">
            <a:avLst/>
          </a:prstGeom>
          <a:solidFill>
            <a:srgbClr val="3C6E9D"/>
          </a:solidFill>
          <a:ln w="12700">
            <a:solidFill>
              <a:srgbClr val="3C6E9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9477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C6E9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99769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下一动作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0392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每次沟通都有负责人、截止时间和可验证产出。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统一口径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我们卖的不是单点设备，而是可持续运营的智慧食堂能力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从交易、食品安全到后厨经营，形成数据闭环。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产品结构：一个平台、三类系统、N类智能硬件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核心差异：营养结算 + 食安监管 + 进销存经营一体化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客户价值：提升体验、守住安全、降低损耗、支撑科学决策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交付原则：优先标准产品；接口、定制、现场改造单独评估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产品全景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三条产品线，覆盖完整经营闭环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面向政企与学校，按场景组合，不以功能堆砌替代客户价值。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4360" y="2057400"/>
            <a:ext cx="73152" cy="3337560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13816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316736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前厅营养结算与健康管理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智能结算｜营养分析｜健康档案｜膳食指导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让每一餐可识别、可分析、可干预。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4256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4256" y="2057400"/>
            <a:ext cx="73152" cy="3337560"/>
          </a:xfrm>
          <a:prstGeom prst="rect">
            <a:avLst/>
          </a:prstGeom>
          <a:solidFill>
            <a:srgbClr val="E6B85C"/>
          </a:solidFill>
          <a:ln w="12700">
            <a:solidFill>
              <a:srgbClr val="E6B8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3712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056632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智慧食安监管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62856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AI巡检｜留样管理｜明厨亮灶｜风险闭环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让过程可见、问题可追、责任可查。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074152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74152" y="2057400"/>
            <a:ext cx="73152" cy="3337560"/>
          </a:xfrm>
          <a:prstGeom prst="rect">
            <a:avLst/>
          </a:prstGeom>
          <a:solidFill>
            <a:srgbClr val="3C6E9D"/>
          </a:solidFill>
          <a:ln w="12700">
            <a:solidFill>
              <a:srgbClr val="3C6E9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93608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C6E9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796528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智慧进销存与后厨运营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302752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采购｜验收｜库存｜成本｜经营分析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让物资流、资金流与业务流贯通。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客户分层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政企客户：围绕员工健康与食堂经营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对接行政、工会、后勤、信息化与财务等多角色。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角色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核心关切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推荐切入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证明材料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单位领导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健康工程、管理成效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营养健康驾驶舱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阶段指标与案例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后勤/行政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效率、成本、安全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三产品线组合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配置清单与ROI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信息化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接口、安全、运维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标准架构与边界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接口清单与实施方案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员工/工会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体验、便捷、健康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智能结算与营养反馈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体验演示与运营月报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客户分层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学校客户：围绕校园餐数字治理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连接教育主管部门、学校、食堂、家长与学生。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角色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核心关切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推荐切入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证明材料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教育主管部门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全域监管、风险预警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区校一体化监管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治理驾驶舱方案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学校管理者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食品安全、营养健康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食安+营养双线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场景方案与验收指标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食堂运营方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采购、库存、成本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进销存闭环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流程配置清单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家长/学生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透明、健康、参与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明厨亮灶与营养反馈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家校共治场景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组合方法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从客户目标反推产品组合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先确定业务目标，再选择软件、硬件、接口与服务。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777240" y="2953512"/>
            <a:ext cx="10607040" cy="0"/>
          </a:xfrm>
          <a:prstGeom prst="line">
            <a:avLst/>
          </a:prstGeom>
          <a:noFill/>
          <a:ln w="508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743200"/>
            <a:ext cx="420624" cy="420624"/>
          </a:xfrm>
          <a:prstGeom prst="ellipse">
            <a:avLst/>
          </a:prstGeom>
          <a:solidFill>
            <a:srgbClr val="E6B85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887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确认客户类型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688336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24328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240280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识别关键场景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809744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45736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361688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选择标准模块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931152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67144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04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483096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匹配硬件数量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9052560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88552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604504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评估接口改造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1117396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10996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72591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形成报价边界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事实边界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对外数据必须有证据、有口径、有授权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数字、案例、图片均进入审核清单。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可用事实：三条产品线；项目案例分布；产品型号与标准功能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需复核口径：菜品、食材与营养指标数量在不同版本材料中存在差异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受限内容：案例集标注“非宣传用途”的，不得直接对外公开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禁止事项：虚构价格、效果指标、认证资质、客户授权或上线范围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标准与非标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四步判断法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销售先分类，产品与研发再评估，商务最后报价。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判断结果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定义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处理方式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销售口径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标准功能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现有版本已具备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纳入标准报价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按版本交付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标准选配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已有产品可配置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按数量/模块报价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明确选配条件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第三方接口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需对接外部系统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单列接口评估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先取接口文档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非标开发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产品当前不具备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研发评估后报价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不承诺时间价格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销售阶段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七个阶段，材料只服务于当前推进目标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少而必要，避免一次性把所有资料发给客户。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777240" y="2953512"/>
            <a:ext cx="10607040" cy="0"/>
          </a:xfrm>
          <a:prstGeom prst="line">
            <a:avLst/>
          </a:prstGeom>
          <a:noFill/>
          <a:ln w="508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743200"/>
            <a:ext cx="420624" cy="420624"/>
          </a:xfrm>
          <a:prstGeom prst="ellipse">
            <a:avLst/>
          </a:prstGeom>
          <a:solidFill>
            <a:srgbClr val="E6B85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887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内部准备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33476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7076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88671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潜客接触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10260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03860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65455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商机判断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87044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0644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04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2239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方案形成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63828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7428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19023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验证成交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40612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4212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95807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实施交付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1117396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10996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07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72591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运营增长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Hei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Heiti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智慧食堂产品团队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政企与学校智慧食堂产品定位及销售标准讲解课件</dc:title>
  <dc:subject>销售与推广标准材料</dc:subject>
  <dc:creator>智慧食堂产品团队</dc:creator>
  <cp:lastModifiedBy>智慧食堂产品团队</cp:lastModifiedBy>
  <cp:revision>1</cp:revision>
  <dcterms:created xsi:type="dcterms:W3CDTF">2026-08-05T12:44:57Z</dcterms:created>
  <dcterms:modified xsi:type="dcterms:W3CDTF">2026-08-05T12:44:57Z</dcterms:modified>
</cp:coreProperties>
</file>