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528949fc9b4ba8" /><Relationship Type="http://schemas.openxmlformats.org/officeDocument/2006/relationships/extended-properties" Target="/docProps/app.xml" Id="R50f46488785c4a82" /><Relationship Type="http://schemas.openxmlformats.org/officeDocument/2006/relationships/officeDocument" Target="/ppt/presentation.xml" Id="R74ee0604998242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840f81af6a47d9"/>
  </p:sldMasterIdLst>
  <p:notesMasterIdLst>
    <p:notesMasterId xmlns:r="http://schemas.openxmlformats.org/officeDocument/2006/relationships" r:id="R0404a4bf5f714292"/>
  </p:notesMasterIdLst>
  <p:sldIdLst>
    <p:sldId xmlns:r="http://schemas.openxmlformats.org/officeDocument/2006/relationships" id="256" r:id="R2b71c2ef609041a3"/>
    <p:sldId xmlns:r="http://schemas.openxmlformats.org/officeDocument/2006/relationships" id="257" r:id="Rff2e6cdc7fca4757"/>
    <p:sldId xmlns:r="http://schemas.openxmlformats.org/officeDocument/2006/relationships" id="258" r:id="R683a869eae4a48cb"/>
    <p:sldId xmlns:r="http://schemas.openxmlformats.org/officeDocument/2006/relationships" id="259" r:id="R771e006a0166404e"/>
    <p:sldId xmlns:r="http://schemas.openxmlformats.org/officeDocument/2006/relationships" id="260" r:id="R28a0d0c2e4404be9"/>
    <p:sldId xmlns:r="http://schemas.openxmlformats.org/officeDocument/2006/relationships" id="261" r:id="R8fd96f6cabb04b6d"/>
    <p:sldId xmlns:r="http://schemas.openxmlformats.org/officeDocument/2006/relationships" id="262" r:id="R9181063fc0d8479f"/>
    <p:sldId xmlns:r="http://schemas.openxmlformats.org/officeDocument/2006/relationships" id="263" r:id="R5b6b82b9aa4146d4"/>
    <p:sldId xmlns:r="http://schemas.openxmlformats.org/officeDocument/2006/relationships" id="264" r:id="Rcfea77f586cf4ac0"/>
    <p:sldId xmlns:r="http://schemas.openxmlformats.org/officeDocument/2006/relationships" id="265" r:id="Rad63cab7de374ccc"/>
    <p:sldId xmlns:r="http://schemas.openxmlformats.org/officeDocument/2006/relationships" id="266" r:id="Rbb89b2846ac14ad7"/>
    <p:sldId xmlns:r="http://schemas.openxmlformats.org/officeDocument/2006/relationships" id="267" r:id="R304fd4881cef498f"/>
    <p:sldId xmlns:r="http://schemas.openxmlformats.org/officeDocument/2006/relationships" id="268" r:id="Rf893f98ee54f402c"/>
    <p:sldId xmlns:r="http://schemas.openxmlformats.org/officeDocument/2006/relationships" id="269" r:id="Rb2a873dffbac46bf"/>
    <p:sldId xmlns:r="http://schemas.openxmlformats.org/officeDocument/2006/relationships" id="270" r:id="Rd233ac6984a24313"/>
    <p:sldId xmlns:r="http://schemas.openxmlformats.org/officeDocument/2006/relationships" id="271" r:id="Rafdf1f55048c494a"/>
    <p:sldId xmlns:r="http://schemas.openxmlformats.org/officeDocument/2006/relationships" id="272" r:id="R44e58f1af64740bb"/>
    <p:sldId xmlns:r="http://schemas.openxmlformats.org/officeDocument/2006/relationships" id="273" r:id="R8b8b052402034120"/>
    <p:sldId xmlns:r="http://schemas.openxmlformats.org/officeDocument/2006/relationships" id="274" r:id="R9370ac0d686948a2"/>
    <p:sldId xmlns:r="http://schemas.openxmlformats.org/officeDocument/2006/relationships" id="275" r:id="Re80026c3a6414383"/>
    <p:sldId xmlns:r="http://schemas.openxmlformats.org/officeDocument/2006/relationships" id="276" r:id="R141132dc67ba4c2a"/>
    <p:sldId xmlns:r="http://schemas.openxmlformats.org/officeDocument/2006/relationships" id="277" r:id="R4c7790537d774671"/>
    <p:sldId xmlns:r="http://schemas.openxmlformats.org/officeDocument/2006/relationships" id="278" r:id="Raf2b04dd79f94d94"/>
    <p:sldId xmlns:r="http://schemas.openxmlformats.org/officeDocument/2006/relationships" id="279" r:id="Rdb88079debd2407d"/>
    <p:sldId xmlns:r="http://schemas.openxmlformats.org/officeDocument/2006/relationships" id="280" r:id="Rf47ff011d792480e"/>
    <p:sldId xmlns:r="http://schemas.openxmlformats.org/officeDocument/2006/relationships" id="281" r:id="Rcf5526d7661942b5"/>
    <p:sldId xmlns:r="http://schemas.openxmlformats.org/officeDocument/2006/relationships" id="282" r:id="R82b39759e7a545ad"/>
    <p:sldId xmlns:r="http://schemas.openxmlformats.org/officeDocument/2006/relationships" id="283" r:id="R3a6bdd059abb4d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d6133c8b464962" /><Relationship Type="http://schemas.openxmlformats.org/officeDocument/2006/relationships/slideMaster" Target="/ppt/slideMasters/slideMaster1.xml" Id="Rd8840f81af6a47d9" /><Relationship Type="http://schemas.openxmlformats.org/officeDocument/2006/relationships/notesMaster" Target="/ppt/notesMasters/notesMaster1.xml" Id="R0404a4bf5f714292" /><Relationship Type="http://schemas.openxmlformats.org/officeDocument/2006/relationships/presProps" Target="/ppt/presProps.xml" Id="R1f316df0460e4bce" /><Relationship Type="http://schemas.openxmlformats.org/officeDocument/2006/relationships/tableStyles" Target="/ppt/tableStyles.xml" Id="R4905b8d032c944aa" /><Relationship Type="http://schemas.openxmlformats.org/officeDocument/2006/relationships/slide" Target="/ppt/slides/slide1.xml" Id="R2b71c2ef609041a3" /><Relationship Type="http://schemas.openxmlformats.org/officeDocument/2006/relationships/slide" Target="/ppt/slides/slide2.xml" Id="Rff2e6cdc7fca4757" /><Relationship Type="http://schemas.openxmlformats.org/officeDocument/2006/relationships/slide" Target="/ppt/slides/slide3.xml" Id="R683a869eae4a48cb" /><Relationship Type="http://schemas.openxmlformats.org/officeDocument/2006/relationships/slide" Target="/ppt/slides/slide4.xml" Id="R771e006a0166404e" /><Relationship Type="http://schemas.openxmlformats.org/officeDocument/2006/relationships/slide" Target="/ppt/slides/slide5.xml" Id="R28a0d0c2e4404be9" /><Relationship Type="http://schemas.openxmlformats.org/officeDocument/2006/relationships/slide" Target="/ppt/slides/slide6.xml" Id="R8fd96f6cabb04b6d" /><Relationship Type="http://schemas.openxmlformats.org/officeDocument/2006/relationships/slide" Target="/ppt/slides/slide7.xml" Id="R9181063fc0d8479f" /><Relationship Type="http://schemas.openxmlformats.org/officeDocument/2006/relationships/slide" Target="/ppt/slides/slide8.xml" Id="R5b6b82b9aa4146d4" /><Relationship Type="http://schemas.openxmlformats.org/officeDocument/2006/relationships/slide" Target="/ppt/slides/slide9.xml" Id="Rcfea77f586cf4ac0" /><Relationship Type="http://schemas.openxmlformats.org/officeDocument/2006/relationships/slide" Target="/ppt/slides/slide10.xml" Id="Rad63cab7de374ccc" /><Relationship Type="http://schemas.openxmlformats.org/officeDocument/2006/relationships/slide" Target="/ppt/slides/slide11.xml" Id="Rbb89b2846ac14ad7" /><Relationship Type="http://schemas.openxmlformats.org/officeDocument/2006/relationships/slide" Target="/ppt/slides/slide12.xml" Id="R304fd4881cef498f" /><Relationship Type="http://schemas.openxmlformats.org/officeDocument/2006/relationships/slide" Target="/ppt/slides/slide13.xml" Id="Rf893f98ee54f402c" /><Relationship Type="http://schemas.openxmlformats.org/officeDocument/2006/relationships/slide" Target="/ppt/slides/slide14.xml" Id="Rb2a873dffbac46bf" /><Relationship Type="http://schemas.openxmlformats.org/officeDocument/2006/relationships/slide" Target="/ppt/slides/slide15.xml" Id="Rd233ac6984a24313" /><Relationship Type="http://schemas.openxmlformats.org/officeDocument/2006/relationships/slide" Target="/ppt/slides/slide16.xml" Id="Rafdf1f55048c494a" /><Relationship Type="http://schemas.openxmlformats.org/officeDocument/2006/relationships/slide" Target="/ppt/slides/slide17.xml" Id="R44e58f1af64740bb" /><Relationship Type="http://schemas.openxmlformats.org/officeDocument/2006/relationships/slide" Target="/ppt/slides/slide18.xml" Id="R8b8b052402034120" /><Relationship Type="http://schemas.openxmlformats.org/officeDocument/2006/relationships/slide" Target="/ppt/slides/slide19.xml" Id="R9370ac0d686948a2" /><Relationship Type="http://schemas.openxmlformats.org/officeDocument/2006/relationships/slide" Target="/ppt/slides/slide20.xml" Id="Re80026c3a6414383" /><Relationship Type="http://schemas.openxmlformats.org/officeDocument/2006/relationships/slide" Target="/ppt/slides/slide21.xml" Id="R141132dc67ba4c2a" /><Relationship Type="http://schemas.openxmlformats.org/officeDocument/2006/relationships/slide" Target="/ppt/slides/slide22.xml" Id="R4c7790537d774671" /><Relationship Type="http://schemas.openxmlformats.org/officeDocument/2006/relationships/slide" Target="/ppt/slides/slide23.xml" Id="Raf2b04dd79f94d94" /><Relationship Type="http://schemas.openxmlformats.org/officeDocument/2006/relationships/slide" Target="/ppt/slides/slide24.xml" Id="Rdb88079debd2407d" /><Relationship Type="http://schemas.openxmlformats.org/officeDocument/2006/relationships/slide" Target="/ppt/slides/slide25.xml" Id="Rf47ff011d792480e" /><Relationship Type="http://schemas.openxmlformats.org/officeDocument/2006/relationships/slide" Target="/ppt/slides/slide26.xml" Id="Rcf5526d7661942b5" /><Relationship Type="http://schemas.openxmlformats.org/officeDocument/2006/relationships/slide" Target="/ppt/slides/slide27.xml" Id="R82b39759e7a545ad" /><Relationship Type="http://schemas.openxmlformats.org/officeDocument/2006/relationships/slide" Target="/ppt/slides/slide28.xml" Id="R3a6bdd059abb4d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cedb772ada47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1cdef750a24379" /><Relationship Type="http://schemas.openxmlformats.org/officeDocument/2006/relationships/notesMaster" Target="/ppt/notesMasters/notesMaster1.xml" Id="Raaa1016361ee45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b58b165dcf4dc3" /><Relationship Type="http://schemas.openxmlformats.org/officeDocument/2006/relationships/notesMaster" Target="/ppt/notesMasters/notesMaster1.xml" Id="Red912aa282c641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b22b28058a4da5" /><Relationship Type="http://schemas.openxmlformats.org/officeDocument/2006/relationships/notesMaster" Target="/ppt/notesMasters/notesMaster1.xml" Id="R825bf417d8da4e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5e0968826a4513" /><Relationship Type="http://schemas.openxmlformats.org/officeDocument/2006/relationships/notesMaster" Target="/ppt/notesMasters/notesMaster1.xml" Id="Re19207e4d80f42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358373f7c84579" /><Relationship Type="http://schemas.openxmlformats.org/officeDocument/2006/relationships/notesMaster" Target="/ppt/notesMasters/notesMaster1.xml" Id="R527956cb18c947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4f3265b3f94990" /><Relationship Type="http://schemas.openxmlformats.org/officeDocument/2006/relationships/notesMaster" Target="/ppt/notesMasters/notesMaster1.xml" Id="R8d6e1ff565974e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739442ee674140" /><Relationship Type="http://schemas.openxmlformats.org/officeDocument/2006/relationships/notesMaster" Target="/ppt/notesMasters/notesMaster1.xml" Id="R09d31db4221748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d32767cf5c47ce" /><Relationship Type="http://schemas.openxmlformats.org/officeDocument/2006/relationships/notesMaster" Target="/ppt/notesMasters/notesMaster1.xml" Id="R46c43882756e43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ec236c2b234613" /><Relationship Type="http://schemas.openxmlformats.org/officeDocument/2006/relationships/notesMaster" Target="/ppt/notesMasters/notesMaster1.xml" Id="Rf444adb1aaf448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e4db4fa8424800" /><Relationship Type="http://schemas.openxmlformats.org/officeDocument/2006/relationships/notesMaster" Target="/ppt/notesMasters/notesMaster1.xml" Id="R3c28b32f59e14f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7a7bd402a445b1" /><Relationship Type="http://schemas.openxmlformats.org/officeDocument/2006/relationships/notesMaster" Target="/ppt/notesMasters/notesMaster1.xml" Id="R3cfaba48a8984dd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652580a558445a2" /><Relationship Type="http://schemas.openxmlformats.org/officeDocument/2006/relationships/notesMaster" Target="/ppt/notesMasters/notesMaster1.xml" Id="R4e3bf10a42be46d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087d3a457544879" /><Relationship Type="http://schemas.openxmlformats.org/officeDocument/2006/relationships/notesMaster" Target="/ppt/notesMasters/notesMaster1.xml" Id="R6412aac265254c2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1001454826842f8" /><Relationship Type="http://schemas.openxmlformats.org/officeDocument/2006/relationships/notesMaster" Target="/ppt/notesMasters/notesMaster1.xml" Id="Re5bee5f941554a4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435ba6e9961430c" /><Relationship Type="http://schemas.openxmlformats.org/officeDocument/2006/relationships/notesMaster" Target="/ppt/notesMasters/notesMaster1.xml" Id="R852f8d091d39443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603f9cefc1d4a6c" /><Relationship Type="http://schemas.openxmlformats.org/officeDocument/2006/relationships/notesMaster" Target="/ppt/notesMasters/notesMaster1.xml" Id="Rfe7024ac50ad42b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931968a98d146d7" /><Relationship Type="http://schemas.openxmlformats.org/officeDocument/2006/relationships/notesMaster" Target="/ppt/notesMasters/notesMaster1.xml" Id="R71a6b995814647d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02876b8ee484a26" /><Relationship Type="http://schemas.openxmlformats.org/officeDocument/2006/relationships/notesMaster" Target="/ppt/notesMasters/notesMaster1.xml" Id="R92a1679481674b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d1c69cf32174354" /><Relationship Type="http://schemas.openxmlformats.org/officeDocument/2006/relationships/notesMaster" Target="/ppt/notesMasters/notesMaster1.xml" Id="R8bc48df0ce924d1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0d86c6828cb4cbd" /><Relationship Type="http://schemas.openxmlformats.org/officeDocument/2006/relationships/notesMaster" Target="/ppt/notesMasters/notesMaster1.xml" Id="R2ff70eb9d44b4e7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0be908afd644143" /><Relationship Type="http://schemas.openxmlformats.org/officeDocument/2006/relationships/notesMaster" Target="/ppt/notesMasters/notesMaster1.xml" Id="Rfbcb8f7acf4c490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c8ceaf172a1405d" /><Relationship Type="http://schemas.openxmlformats.org/officeDocument/2006/relationships/notesMaster" Target="/ppt/notesMasters/notesMaster1.xml" Id="R0161a870590f4f3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796251963684227" /><Relationship Type="http://schemas.openxmlformats.org/officeDocument/2006/relationships/notesMaster" Target="/ppt/notesMasters/notesMaster1.xml" Id="Rcc637023627f457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dd2c8935cc94352" /><Relationship Type="http://schemas.openxmlformats.org/officeDocument/2006/relationships/notesMaster" Target="/ppt/notesMasters/notesMaster1.xml" Id="Rb0435a6a80894aa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763938240004aa8" /><Relationship Type="http://schemas.openxmlformats.org/officeDocument/2006/relationships/notesMaster" Target="/ppt/notesMasters/notesMaster1.xml" Id="R5fb9d33a55b74b7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fe2a72ffdcd4060" /><Relationship Type="http://schemas.openxmlformats.org/officeDocument/2006/relationships/notesMaster" Target="/ppt/notesMasters/notesMaster1.xml" Id="R4d32907ece6c40b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e82462392534c8e" /><Relationship Type="http://schemas.openxmlformats.org/officeDocument/2006/relationships/notesMaster" Target="/ppt/notesMasters/notesMaster1.xml" Id="Ra9883482a5ba40a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e195927786d46a6" /><Relationship Type="http://schemas.openxmlformats.org/officeDocument/2006/relationships/notesMaster" Target="/ppt/notesMasters/notesMaster1.xml" Id="R6a47f027751443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 AI 营养智慧食堂一体化解决方案封面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AI生成医院职工餐厅示意图；codex://threads/01a0a8f3-407e-7773-812f-6373630d0613；/var/folders/gm/lh1l3yps7k92bvrwdl0f7dqw0000gn/T/codex-clipboard-5c9200ef-2d00-42a9-85a6-a0702c32b892.png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本页主旨：医院餐饮四类服务对象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AI生成医院职工餐厅示意图；AI生成病区送餐示意图；AI生成营养科与后厨协同示意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本页主旨：医院智慧食堂六类共性问题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/var/folders/gm/lh1l3yps7k92bvrwdl0f7dqw0000gn/T/codex-clipboard-5c9200ef-2d00-42a9-85a6-a0702c32b892.png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本页主旨：医院智慧食堂六项价值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/var/folders/gm/lh1l3yps7k92bvrwdl0f7dqw0000gn/T/codex-clipboard-5c9200ef-2d00-42a9-85a6-a0702c32b892.png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本页主旨：医院项目的四类目标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本页主旨：医院版一平台三系统架构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康比特政企方案一平台三系统架构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本页主旨：医院餐饮业务闭环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本页主旨：医院四条业务主线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康比特智慧食堂全场景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本页主旨：章节：营养结算服务系统，患者膳食、医护就餐与营养服务协同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营养运营看板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本页主旨：患者床旁订餐、配餐与送达流程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AI生成病区送餐示意图；/var/folders/gm/lh1l3yps7k92bvrwdl0f7dqw0000gn/T/codex-clipboard-5c9200ef-2d00-42a9-85a6-a0702c32b892.png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本页主旨：医院医护职工多餐线与错峰就餐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称重结算现场原图；AI识别餐线原图；按次定额餐厅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本页主旨：医院个人营养画像与授权边界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餐前移动端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本页主旨：医院菜单分析与营养科协同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AI生成营养科与后厨协同示意图；群体营养分析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本页主旨：医院就餐营养反馈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餐前移动端原图；单餐营养报告原图；阶段营养报告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本页主旨：医院经营数据可视化与岗位视图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营养运营看板原图；/var/folders/gm/lh1l3yps7k92bvrwdl0f7dqw0000gn/T/codex-clipboard-5c9200ef-2d00-42a9-85a6-a0702c32b892.png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本页主旨：章节：智慧食安监管系统，医院后厨食品安全全过程留痕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智慧后厨场景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本页主旨：医院食堂人员准入与晨检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从业人员晨检现场原图；智能晨检仪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本页主旨：医院明厨亮灶与AI辅助识别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食安摄像机原图；AI摄像机原图；AI预警事件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本页主旨：医院食品安全追溯与整改闭环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智能留样柜原图；食品检测设备原图；环境传感器原图；食安监管驾驶舱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本页主旨：章节：智慧采购管理系统，医院食材采购、库存与成本协同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采购仓库场景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本页主旨：医院供应商与采购流程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供应链关系原图；采购PC端原图；采购移动端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本页主旨：医院食材验收、库存与批次追溯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AI生成食材验收示意图；智能收货秤原图；库存管理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本页主旨：医院采购成本与财务对账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采购运营监控原图；供应商对账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本页主旨：医院系统接口、隐私与数据边界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本页主旨：医院智慧食堂分阶段实施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本页主旨：医院版一期配置范围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膳识智能台原图；智能晨检仪原图；智能收货秤原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本页主旨：医院项目验收指标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本页主旨：下一步医院现场调研与试点建议</a:t>
            </a:r>
          </a:p>
          <a:p xmlns:a="http://schemas.openxmlformats.org/drawingml/2006/main">
            <a:r>
              <a:t>资料依据：/Users/xiaoxiao/Documents/zhct/cpt-smart-canteen-product-materials/references/product-system.md；/Users/xiaoxiao/Documents/zhct/cpt-smart-canteen-product-materials/references/naming-standard.md；/Users/xiaoxiao/Documents/zhct/cpt-smart-canteen-product-materials/references/scene-system.md；/Users/xiaoxiao/Documents/zhct/cpt-smart-canteen-product-materials/references/evidence-and-claims.md；AI生成医院职工餐厅示意图</a:t>
            </a:r>
          </a:p>
          <a:p xmlns:a="http://schemas.openxmlformats.org/drawingml/2006/main">
            <a:r>
              <a:t>边界说明：医院业务接口、患者信息、治疗膳食规则、设备型号、部署方式、数量、费用、实施周期与效果指标，均以项目调研、接口文档、授权及合同为准。AI生成图片仅为场景示意，不代表真实客户现场。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26fa30f30a44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78044cb1ab4db8" /><Relationship Type="http://schemas.openxmlformats.org/officeDocument/2006/relationships/slideLayout" Target="/ppt/slideLayouts/slideLayout1.xml" Id="R7615f35d2fb048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15f35d2fb048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d6fc7e9884203" /><Relationship Type="http://schemas.openxmlformats.org/officeDocument/2006/relationships/image" Target="/ppt/media/image.png" Id="R0708ba07d9f54049" /><Relationship Type="http://schemas.openxmlformats.org/officeDocument/2006/relationships/notesSlide" Target="/ppt/notesSlides/notesSlide1.xml" Id="Rb68a76300e7545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83215f43ac42c0" /><Relationship Type="http://schemas.openxmlformats.org/officeDocument/2006/relationships/image" Target="/ppt/media/image.jpeg" Id="R32a9f9ae21314bcc" /><Relationship Type="http://schemas.openxmlformats.org/officeDocument/2006/relationships/notesSlide" Target="/ppt/notesSlides/notesSlide2.xml" Id="Rc6bd1a8ae89341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7a8a2efb314987" /><Relationship Type="http://schemas.openxmlformats.org/officeDocument/2006/relationships/image" Target="/ppt/media/image2.jpeg" Id="R09dcba6732e64980" /><Relationship Type="http://schemas.openxmlformats.org/officeDocument/2006/relationships/notesSlide" Target="/ppt/notesSlides/notesSlide3.xml" Id="R64ff5c7034954d0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10ce7114942c4" /><Relationship Type="http://schemas.openxmlformats.org/officeDocument/2006/relationships/image" Target="/ppt/media/image3.jpeg" Id="Rc7f879d0a51141b4" /><Relationship Type="http://schemas.openxmlformats.org/officeDocument/2006/relationships/notesSlide" Target="/ppt/notesSlides/notesSlide4.xml" Id="Rbd3aa25e27c441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6eba89998546df" /><Relationship Type="http://schemas.openxmlformats.org/officeDocument/2006/relationships/image" Target="/ppt/media/image4.jpeg" Id="Rf9f2020d1ca740b5" /><Relationship Type="http://schemas.openxmlformats.org/officeDocument/2006/relationships/notesSlide" Target="/ppt/notesSlides/notesSlide5.xml" Id="R4ca401410e4b45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26a645dd84d58" /><Relationship Type="http://schemas.openxmlformats.org/officeDocument/2006/relationships/image" Target="/ppt/media/image5.jpeg" Id="Rcefe8a1ea12746ea" /><Relationship Type="http://schemas.openxmlformats.org/officeDocument/2006/relationships/image" Target="/ppt/media/image6.jpeg" Id="R2882b501eeba4b6d" /><Relationship Type="http://schemas.openxmlformats.org/officeDocument/2006/relationships/notesSlide" Target="/ppt/notesSlides/notesSlide6.xml" Id="R5adffe7257eb4e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f751d76db449d" /><Relationship Type="http://schemas.openxmlformats.org/officeDocument/2006/relationships/image" Target="/ppt/media/image7.jpeg" Id="Rf324308a8a704fda" /><Relationship Type="http://schemas.openxmlformats.org/officeDocument/2006/relationships/notesSlide" Target="/ppt/notesSlides/notesSlide7.xml" Id="R774174ea1493410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12b7eef2d425f" /><Relationship Type="http://schemas.openxmlformats.org/officeDocument/2006/relationships/image" Target="/ppt/media/image8.jpeg" Id="R660aa0241b694b5c" /><Relationship Type="http://schemas.openxmlformats.org/officeDocument/2006/relationships/image" Target="/ppt/media/image9.jpeg" Id="Ra3c40fd0cffa4246" /><Relationship Type="http://schemas.openxmlformats.org/officeDocument/2006/relationships/notesSlide" Target="/ppt/notesSlides/notesSlide8.xml" Id="R1bee335939244c6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7caed810049c2" /><Relationship Type="http://schemas.openxmlformats.org/officeDocument/2006/relationships/image" Target="/ppt/media/image10.jpeg" Id="Rd3db8f2527654feb" /><Relationship Type="http://schemas.openxmlformats.org/officeDocument/2006/relationships/notesSlide" Target="/ppt/notesSlides/notesSlide9.xml" Id="R285dd83c90e942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909d1147941e3" /><Relationship Type="http://schemas.openxmlformats.org/officeDocument/2006/relationships/image" Target="/ppt/media/image11.jpeg" Id="Ra7928015c4ee4425" /><Relationship Type="http://schemas.openxmlformats.org/officeDocument/2006/relationships/image" Target="/ppt/media/image2.png" Id="Rc3667bce78cc4d49" /><Relationship Type="http://schemas.openxmlformats.org/officeDocument/2006/relationships/notesSlide" Target="/ppt/notesSlides/notesSlide10.xml" Id="R4896cdc0df8f438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9daee42a454369" /><Relationship Type="http://schemas.openxmlformats.org/officeDocument/2006/relationships/image" Target="/ppt/media/image12.jpeg" Id="Rb01ccca5fb0741ed" /><Relationship Type="http://schemas.openxmlformats.org/officeDocument/2006/relationships/image" Target="/ppt/media/image13.jpeg" Id="R587af6de227f497f" /><Relationship Type="http://schemas.openxmlformats.org/officeDocument/2006/relationships/image" Target="/ppt/media/image14.jpeg" Id="Rf4f3a862cf464b98" /><Relationship Type="http://schemas.openxmlformats.org/officeDocument/2006/relationships/image" Target="/ppt/media/image15.jpeg" Id="R8cfaeaeb52ec45fc" /><Relationship Type="http://schemas.openxmlformats.org/officeDocument/2006/relationships/notesSlide" Target="/ppt/notesSlides/notesSlide11.xml" Id="Rf10c0ce9f72a46d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a7461774644b4" /><Relationship Type="http://schemas.openxmlformats.org/officeDocument/2006/relationships/image" Target="/ppt/media/image16.jpeg" Id="R1e71c0b4c7884409" /><Relationship Type="http://schemas.openxmlformats.org/officeDocument/2006/relationships/image" Target="/ppt/media/image17.jpeg" Id="R6034669d95b94e8a" /><Relationship Type="http://schemas.openxmlformats.org/officeDocument/2006/relationships/notesSlide" Target="/ppt/notesSlides/notesSlide12.xml" Id="R171c417eba5041b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363ebaca942b5" /><Relationship Type="http://schemas.openxmlformats.org/officeDocument/2006/relationships/image" Target="/ppt/media/image18.jpeg" Id="R7210f4d69225411d" /><Relationship Type="http://schemas.openxmlformats.org/officeDocument/2006/relationships/image" Target="/ppt/media/image3.png" Id="R985e5053c69e4580" /><Relationship Type="http://schemas.openxmlformats.org/officeDocument/2006/relationships/image" Target="/ppt/media/image19.jpeg" Id="Ref47799c44b84d4c" /><Relationship Type="http://schemas.openxmlformats.org/officeDocument/2006/relationships/notesSlide" Target="/ppt/notesSlides/notesSlide13.xml" Id="R03ea547d3a76493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1903fe157e4b2d" /><Relationship Type="http://schemas.openxmlformats.org/officeDocument/2006/relationships/image" Target="/ppt/media/image20.jpeg" Id="R6f220cf31b0d4b93" /><Relationship Type="http://schemas.openxmlformats.org/officeDocument/2006/relationships/image" Target="/ppt/media/image21.jpeg" Id="Rdef834859dfa4b7a" /><Relationship Type="http://schemas.openxmlformats.org/officeDocument/2006/relationships/image" Target="/ppt/media/image22.jpeg" Id="Rc5b9447b609f4c43" /><Relationship Type="http://schemas.openxmlformats.org/officeDocument/2006/relationships/image" Target="/ppt/media/image23.jpeg" Id="R1761bac127b74df1" /><Relationship Type="http://schemas.openxmlformats.org/officeDocument/2006/relationships/notesSlide" Target="/ppt/notesSlides/notesSlide14.xml" Id="R5526f28dd92842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ecc520904e431f" /><Relationship Type="http://schemas.openxmlformats.org/officeDocument/2006/relationships/image" Target="/ppt/media/image24.jpeg" Id="Rd93c9003a0354bf3" /><Relationship Type="http://schemas.openxmlformats.org/officeDocument/2006/relationships/image" Target="/ppt/media/image25.jpeg" Id="R6fe555c838ab4f1a" /><Relationship Type="http://schemas.openxmlformats.org/officeDocument/2006/relationships/notesSlide" Target="/ppt/notesSlides/notesSlide15.xml" Id="Rea9daafbc5be422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a2c9576e04d24" /><Relationship Type="http://schemas.openxmlformats.org/officeDocument/2006/relationships/image" Target="/ppt/media/image26.jpeg" Id="R528e1a3021e64e7d" /><Relationship Type="http://schemas.openxmlformats.org/officeDocument/2006/relationships/notesSlide" Target="/ppt/notesSlides/notesSlide16.xml" Id="Re75cbb8af3ca41d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cefd584e7d4365" /><Relationship Type="http://schemas.openxmlformats.org/officeDocument/2006/relationships/image" Target="/ppt/media/image27.jpeg" Id="R9046515fd2334cd7" /><Relationship Type="http://schemas.openxmlformats.org/officeDocument/2006/relationships/image" Target="/ppt/media/image28.jpeg" Id="R5ac1514b10de482f" /><Relationship Type="http://schemas.openxmlformats.org/officeDocument/2006/relationships/image" Target="/ppt/media/image29.jpeg" Id="R91ff0aa21ff04a39" /><Relationship Type="http://schemas.openxmlformats.org/officeDocument/2006/relationships/notesSlide" Target="/ppt/notesSlides/notesSlide17.xml" Id="Rcc8764cf6f21412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5b08cdfb947d5" /><Relationship Type="http://schemas.openxmlformats.org/officeDocument/2006/relationships/image" Target="/ppt/media/image30.jpeg" Id="R77a49abe8d304b17" /><Relationship Type="http://schemas.openxmlformats.org/officeDocument/2006/relationships/image" Target="/ppt/media/image31.jpeg" Id="Rc2baa7c6c68b465c" /><Relationship Type="http://schemas.openxmlformats.org/officeDocument/2006/relationships/image" Target="/ppt/media/image32.jpeg" Id="R0cfe99a847194da6" /><Relationship Type="http://schemas.openxmlformats.org/officeDocument/2006/relationships/image" Target="/ppt/media/image33.jpeg" Id="R9ea08b3f8e864ec6" /><Relationship Type="http://schemas.openxmlformats.org/officeDocument/2006/relationships/notesSlide" Target="/ppt/notesSlides/notesSlide18.xml" Id="Rc17027fa0997401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6159152cb4fc5" /><Relationship Type="http://schemas.openxmlformats.org/officeDocument/2006/relationships/image" Target="/ppt/media/image34.jpeg" Id="R523b9bd4e6524167" /><Relationship Type="http://schemas.openxmlformats.org/officeDocument/2006/relationships/image" Target="/ppt/media/image35.jpeg" Id="R9fbf35bdb5dd42c9" /><Relationship Type="http://schemas.openxmlformats.org/officeDocument/2006/relationships/image" Target="/ppt/media/image36.jpeg" Id="R9bbd67504e954764" /><Relationship Type="http://schemas.openxmlformats.org/officeDocument/2006/relationships/image" Target="/ppt/media/image37.jpeg" Id="R2205d36a304b42f7" /><Relationship Type="http://schemas.openxmlformats.org/officeDocument/2006/relationships/image" Target="/ppt/media/image38.jpeg" Id="R0bdc3ac55fab4e46" /><Relationship Type="http://schemas.openxmlformats.org/officeDocument/2006/relationships/notesSlide" Target="/ppt/notesSlides/notesSlide19.xml" Id="Rb0274133f8224e7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69e9a41c7942cd" /><Relationship Type="http://schemas.openxmlformats.org/officeDocument/2006/relationships/image" Target="/ppt/media/image39.jpeg" Id="R72ba122e81d14a75" /><Relationship Type="http://schemas.openxmlformats.org/officeDocument/2006/relationships/notesSlide" Target="/ppt/notesSlides/notesSlide20.xml" Id="R0d57e7c9c4724e7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389250597e44e0" /><Relationship Type="http://schemas.openxmlformats.org/officeDocument/2006/relationships/image" Target="/ppt/media/image40.jpeg" Id="Ra2e90cb104e5428d" /><Relationship Type="http://schemas.openxmlformats.org/officeDocument/2006/relationships/image" Target="/ppt/media/image41.jpeg" Id="R7d746be40d1c461b" /><Relationship Type="http://schemas.openxmlformats.org/officeDocument/2006/relationships/image" Target="/ppt/media/image42.jpeg" Id="R8f33b53bcb7c4dd5" /><Relationship Type="http://schemas.openxmlformats.org/officeDocument/2006/relationships/image" Target="/ppt/media/image43.jpeg" Id="R55b96edcd9744f30" /><Relationship Type="http://schemas.openxmlformats.org/officeDocument/2006/relationships/notesSlide" Target="/ppt/notesSlides/notesSlide21.xml" Id="R85ecceafb41749c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856d0683f43e3" /><Relationship Type="http://schemas.openxmlformats.org/officeDocument/2006/relationships/image" Target="/ppt/media/image44.jpeg" Id="Rcd07d3c4991443bd" /><Relationship Type="http://schemas.openxmlformats.org/officeDocument/2006/relationships/image" Target="/ppt/media/image4.png" Id="Rb84d88d489c94387" /><Relationship Type="http://schemas.openxmlformats.org/officeDocument/2006/relationships/image" Target="/ppt/media/image45.jpeg" Id="R9930efb27a5642a5" /><Relationship Type="http://schemas.openxmlformats.org/officeDocument/2006/relationships/image" Target="/ppt/media/image46.jpeg" Id="Rfcce269599b74614" /><Relationship Type="http://schemas.openxmlformats.org/officeDocument/2006/relationships/notesSlide" Target="/ppt/notesSlides/notesSlide22.xml" Id="R4905cc8432d444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26ab8539f49b6" /><Relationship Type="http://schemas.openxmlformats.org/officeDocument/2006/relationships/image" Target="/ppt/media/image47.jpeg" Id="Rafd4b7a315444d95" /><Relationship Type="http://schemas.openxmlformats.org/officeDocument/2006/relationships/image" Target="/ppt/media/image5.png" Id="Re3b5e2b801714280" /><Relationship Type="http://schemas.openxmlformats.org/officeDocument/2006/relationships/image" Target="/ppt/media/image48.jpeg" Id="R7b77c4ec1d6945c2" /><Relationship Type="http://schemas.openxmlformats.org/officeDocument/2006/relationships/notesSlide" Target="/ppt/notesSlides/notesSlide23.xml" Id="R33d2dc90d50e40b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b59df1948940cf" /><Relationship Type="http://schemas.openxmlformats.org/officeDocument/2006/relationships/image" Target="/ppt/media/image49.jpeg" Id="R22694ebf88f7451a" /><Relationship Type="http://schemas.openxmlformats.org/officeDocument/2006/relationships/notesSlide" Target="/ppt/notesSlides/notesSlide24.xml" Id="R88ac38adeae447c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b4161c4ebc4d2b" /><Relationship Type="http://schemas.openxmlformats.org/officeDocument/2006/relationships/image" Target="/ppt/media/image50.jpeg" Id="R3a19fba0d41b41e2" /><Relationship Type="http://schemas.openxmlformats.org/officeDocument/2006/relationships/notesSlide" Target="/ppt/notesSlides/notesSlide25.xml" Id="R244f5174daec4f2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df3682d386481a" /><Relationship Type="http://schemas.openxmlformats.org/officeDocument/2006/relationships/image" Target="/ppt/media/image51.jpeg" Id="R63b701fff4974132" /><Relationship Type="http://schemas.openxmlformats.org/officeDocument/2006/relationships/image" Target="/ppt/media/image52.jpeg" Id="Ra9cd611fcc644c34" /><Relationship Type="http://schemas.openxmlformats.org/officeDocument/2006/relationships/image" Target="/ppt/media/image53.jpeg" Id="Rf5f57b7c6c034ca5" /><Relationship Type="http://schemas.openxmlformats.org/officeDocument/2006/relationships/image" Target="/ppt/media/image54.jpeg" Id="R914edc37d0fc4911" /><Relationship Type="http://schemas.openxmlformats.org/officeDocument/2006/relationships/notesSlide" Target="/ppt/notesSlides/notesSlide26.xml" Id="Rbf2ba01c873b445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fc2cd950a401b" /><Relationship Type="http://schemas.openxmlformats.org/officeDocument/2006/relationships/image" Target="/ppt/media/image55.jpeg" Id="R8f2e2c36d5cc4964" /><Relationship Type="http://schemas.openxmlformats.org/officeDocument/2006/relationships/notesSlide" Target="/ppt/notesSlides/notesSlide27.xml" Id="Rda2581b64f09426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b04ca107d4e43" /><Relationship Type="http://schemas.openxmlformats.org/officeDocument/2006/relationships/image" Target="/ppt/media/image6.png" Id="R539ba1f9f7d84373" /><Relationship Type="http://schemas.openxmlformats.org/officeDocument/2006/relationships/notesSlide" Target="/ppt/notesSlides/notesSlide28.xml" Id="R577aa366f33349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26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8ba07d9f5404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5F6C9-CD08-42ED-B4AF-024701FA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52B">
              <a:alpha val="86667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4DABCD-BDA4-4B9E-8D0B-953FB4A3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31B233-69BC-43CD-983C-10171F12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9906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B4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B48B"/>
                </a:solidFill>
                <a:latin typeface="Microsoft YaHei"/>
                <a:ea typeface="Microsoft YaHei"/>
                <a:cs typeface="Microsoft YaHei"/>
              </a:rPr>
              <a:t>医院场景解决方案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D533D4-060C-4FDD-8B48-6589999B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38275"/>
            <a:ext cx="838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21146D-398B-4A0D-975D-68B72C3F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AI 营养智慧食堂</a:t>
            </a:r>
          </a:p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一体化解决方案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402A1A-A48A-4223-840A-B1309C1C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D0B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D0B3"/>
                </a:solidFill>
                <a:latin typeface="Microsoft YaHei"/>
                <a:ea typeface="Microsoft YaHei"/>
                <a:cs typeface="Microsoft YaHei"/>
              </a:rPr>
              <a:t>连接患者膳食、医护就餐、后勤运营与食品安全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022BD9-0D8C-4DAB-9A35-DA039A24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5DA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5DADB"/>
                </a:solidFill>
                <a:latin typeface="Microsoft YaHei"/>
                <a:ea typeface="Microsoft YaHei"/>
                <a:cs typeface="Microsoft YaHei"/>
              </a:rPr>
              <a:t>康比特  客户汇报版  2026</a:t>
            </a:r>
          </a:p>
        </p:txBody>
      </p:sp>
    </p:spTree>
    <p:extLst>
      <p:ext uri="{BB962C8B-B14F-4D97-AF65-F5344CB8AC3E}">
        <p14:creationId xmlns:p14="http://schemas.microsoft.com/office/powerpoint/2010/main" val="12658203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a9f9ae21314bc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52794-C4DB-47F0-8E57-5BECCB42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医院餐饮同时服务四类对象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051108-DD88-49EE-8D06-34EAB3FB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EA5788-F2D2-44FE-8D46-17AEC97F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医院食堂的难点不只在高峰结算，还在多角色、多规则与高安全要求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DEC2C-3FF3-4A0A-895B-3B97994A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3435EC-9ACF-493F-B1F4-D18F25C76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559B3-DC29-4520-A933-7CDFD499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86A4F9-E09B-48CF-A969-CDD871271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1543050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患者与家属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8EFCE2-F0BC-441D-80BD-EDCF831D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047875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患者关注膳食是否符合医嘱与禁忌，家属关注订餐、支付、送达与异常处理。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42FECA-63C0-44B8-B56A-E0ACC4BC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7013" y="1428750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BD9AC2-950B-4977-B1E4-F8BBA50F5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7513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48AE34-A32D-4709-A720-55063105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963" y="1543050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医护职工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94CC8C-C811-4BE7-8808-5F5ADC09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047875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轮班、夜班与错峰就餐需要稳定供给，补贴、账户和消费记录需要统一。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1381A1-E892-4966-B644-0C65E4D4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67088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2F3D8-27AF-446F-9D02-23CAECF6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519488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A8EEC6-1CF1-45A3-9901-C3D7BC0F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3481388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营养科与临床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DAC78D-3FB6-4274-8682-90E8899D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986213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营养科需要把菜单、营养标签、禁忌与患者膳食执行连接起来，并保留专业复核。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92498E-DEA2-4101-8E1A-00E83E68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7013" y="3367088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0261C6-EA90-4783-94DE-7967F425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7513" y="3519488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33E3EC-5210-4EC2-BEE1-BC9194D9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963" y="3481388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后勤与管理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F2453-7D50-4CF8-8CC8-2F063E5B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3986213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后勤、财务、信息科和食安岗位需要用同一业务记录完成核验、运营与风险管理。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AA376-EC1F-4C4C-AF52-831C54C7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136A85-0896-4E62-B014-752D42406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AAE4BC-4188-414F-AB4B-3CD87723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657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2AB493-0949-4823-A585-077F26C3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4832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医院版必须把患者营养膳食与职工餐饮分开建模，再在同一平台中协同</a:t>
            </a:r>
          </a:p>
        </p:txBody>
      </p:sp>
    </p:spTree>
    <p:extLst>
      <p:ext uri="{BB962C8B-B14F-4D97-AF65-F5344CB8AC3E}">
        <p14:creationId xmlns:p14="http://schemas.microsoft.com/office/powerpoint/2010/main" val="10919530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dcba6732e649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5D013-D821-434C-9ADE-72C7325E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六类问题决定医院版的建设重点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F5856A-FCC4-4FA1-9890-12105987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DFD0E-5D9A-4A80-83C7-9308DD90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参考医院智慧食堂材料，并按康比特产品边界重新组织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876461-4D15-4146-9A99-B10E1719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B0BF3-9BF6-40A5-933B-3E7D433D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BF33ED-21AB-488F-A4B9-64B1A3FF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716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F7809-735B-4B81-8B54-6947F1C7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543050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患者膳食难闭环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2E14CE-0AAE-4497-B350-8186E492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000250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床旁订餐、膳食类别、送餐核对和退订补餐分散，难以还原执行过程。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96ADF1-072F-49AF-9D7B-C5CB5B06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3300" y="1428750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F39BC-3BA7-4AEB-A552-B930A0EF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15716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1D855C-66DE-4F2F-B9CF-10CDEE93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0050" y="1543050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医护错峰需求复杂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6E3042-DFC5-4243-BE78-D6E64678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2000250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门诊、手术、夜班和值班节奏不同，普通固定时段难覆盖真实需求。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819FD6-07ED-4CF4-8841-0DD084C9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5475" y="1428750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79D4B2-BC50-49A6-839B-0FC72A08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15716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AD29E-887D-4385-8044-BFD8F2AA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2225" y="1543050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禁忌与营养提醒缺口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58EAA8-DDD1-4C59-BC3D-B866CDB7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2000250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过敏、禁忌、营养标签与菜品信息未充分连接，仍依赖人工反复确认。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3F4EEF-07CB-4A88-8495-05527E9E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43275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4A12E4-3877-4CA0-B921-FDF3CB46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86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25738D-DE6E-49A8-A4CD-5AC6B898C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457575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食安责任要求更高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722B06-E849-4A58-8371-9341F91A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914775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后厨人员、留样、快检、环境和异常处置需要连续记录。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6BDC66-1E90-449A-BB97-84EAD99A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3300" y="3343275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240E38-93F3-4355-AADB-4BE22D19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3486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B7C109-615A-413D-9E2A-6198BAF82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0050" y="3457575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07A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F07A3A"/>
                </a:solidFill>
                <a:latin typeface="Microsoft YaHei"/>
                <a:ea typeface="Microsoft YaHei"/>
                <a:cs typeface="Microsoft YaHei"/>
              </a:rPr>
              <a:t>采购库存成本分离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62AFF1-D061-48DC-A042-7AA8F1E0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3914775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订单、实收、库存、领用、消耗与对账不在同一链路，成本难解释。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5BD8CB-BEA1-4B52-BE9B-012840F0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5475" y="3343275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B92174-FBAC-49E4-B0EE-C209F27D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3486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E7D715-087D-4DC2-93D5-57E8FF9A3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2225" y="3457575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接口与数据边界复杂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C1452B-1B94-456D-9722-DE6DF59E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3914775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床位、身份、支付与营养信息涉及多系统，权限和最小必要使用必须先确认。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8B6FBCA-B398-42F3-A9F3-28A7617B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DFACE61-32F1-41D4-B7CD-707EDF9C2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3AD16E-C833-4BD8-BB24-AC7FAAC5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657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建设原则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56D9FCF-BECE-4FC3-BC98-9C290905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4832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场景先行、权限先行、接口评估先行，避免把医院版做成普通职工食堂换皮</a:t>
            </a:r>
          </a:p>
        </p:txBody>
      </p:sp>
    </p:spTree>
    <p:extLst>
      <p:ext uri="{BB962C8B-B14F-4D97-AF65-F5344CB8AC3E}">
        <p14:creationId xmlns:p14="http://schemas.microsoft.com/office/powerpoint/2010/main" val="11890512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f879d0a51141b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E05585-9E6C-46F4-9923-65E00745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六项价值聚焦服务、营养、安全与运营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1FDAEF-292C-4B0B-B336-F0DFE1D5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E190F0-977F-4D74-A85D-AC951433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每一项价值都需要对应业务过程和可核验结果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8004BC-713E-459F-B827-3ADE7CD5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43BEDE-13D7-4BA2-9648-7C4D4566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B95013-4998-4F50-B311-8031F107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716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1AA47-302B-4378-B4FE-05BC3C4AE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543050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患者服务更连续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C58122-1C5A-4600-875E-1F1D7573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000250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订餐、支付、配餐、送达与异常处理形成完整记录，减少口头交接。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A44D63-E46E-470E-9A72-05AA60E9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3300" y="1428750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4E1674-2834-4F01-917C-4396608B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15716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0A6E00-3998-4B34-B27B-0C707602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0050" y="1543050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医护就餐更灵活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3219B-CF4A-41F9-B0B1-B985EFA49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2000250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支持错峰、预订、自取与多餐线组合，降低高峰和夜班就餐摩擦。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79D9E8-FE36-412E-AF4C-86DC908F3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5475" y="1428750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B9D428-6698-4940-B4E5-9450C0AE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157162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1A4F06-C167-49F8-9651-7D9386A5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2225" y="1543050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营养服务更可执行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7BE163-B880-4588-ADDA-800D4D049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2000250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菜品营养、个人标签、禁忌提醒和阶段反馈按授权衔接。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ACED0A-E289-44ED-BB5B-2C3866C3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43275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B3F04-77A3-4AD9-8FA4-3CDC97E7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86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1FDA6C-06A0-4C1B-9959-68FBDBE0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457575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食品安全更可追溯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8B7FBD-E75E-4D7F-975F-156D7CB5C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914775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人员准入、现场监控、留样检测、预警整改和复核统一归档。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72C7BB-3DFB-41CF-8B30-B01952496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3300" y="3343275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4AEC35-D05F-43F0-BB17-4FEB809E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3486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80A21E-C1D4-4D29-8431-96BB6A9E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0050" y="3457575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07A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F07A3A"/>
                </a:solidFill>
                <a:latin typeface="Microsoft YaHei"/>
                <a:ea typeface="Microsoft YaHei"/>
                <a:cs typeface="Microsoft YaHei"/>
              </a:rPr>
              <a:t>食堂管理更透明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2905FC-6F0A-45A4-814E-DDD9B02D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3800" y="3914775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交易、供应、采购、库存、食安和服务数据按岗位形成视图。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DDC4FC-1888-4171-90EA-88B9670C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5475" y="3343275"/>
            <a:ext cx="3260725" cy="1704975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519FA9-72DF-41F7-89F0-F05FA0F2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3486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EEE195-FFC1-4B6B-8B12-23F6B852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2225" y="3457575"/>
            <a:ext cx="23844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经营成本更易解释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56E1C1A-B19F-4EC1-BD75-177285BD6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5975" y="3914775"/>
            <a:ext cx="28797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供应商、价格、实收、领用、库存和对账记录相互印证。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0D0CEE-E866-45F4-B55A-F09D472A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94F6EE8-02C9-47A8-8352-8BC9FACE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3192CD-B715-4CF6-8F77-4BA4D51C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657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价值边界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AC1BA9-58F6-48AA-86D3-F7764C27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4832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本方案支持过程管理与业务核验，不替代临床诊疗、营养处方和专业判断</a:t>
            </a:r>
          </a:p>
        </p:txBody>
      </p:sp>
    </p:spTree>
    <p:extLst>
      <p:ext uri="{BB962C8B-B14F-4D97-AF65-F5344CB8AC3E}">
        <p14:creationId xmlns:p14="http://schemas.microsoft.com/office/powerpoint/2010/main" val="1131248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f2020d1ca740b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AA3742-DDBB-4D75-B977-23690294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四类结果用于统一项目目标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E73F2-D4F5-4489-BF76-C6DB2D00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FCF7DD-4B81-423A-A899-041E9F26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从客户决策出发，先确认要改善什么，再讨论系统与设备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C3E980-ABA5-406B-8F7F-CA2D7FF5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2F0BE9-A516-4744-8D9B-D1D7C1A1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730707-8392-4BC8-9CA2-EFD3484F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F0B8F7-D9FB-4413-9276-D0D4DF75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1543050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服务结果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71B91E-99F8-40FF-AAA6-8275D5DF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047875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患者与医护能够找到适合自己的订餐、取餐和反馈入口，异常有明确处理路径。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4CB129-39E3-458A-BCFB-B0B8F399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7013" y="1428750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FEC90-11F2-44A1-8E4B-A365D543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7513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E0117-8338-42C9-A622-E16A338F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963" y="1543050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专业结果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6B85AD-A919-435E-9B0A-A801AE60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047875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营养标签、禁忌提醒与菜单分析有数据依据，营养师保留复核与调整权。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BEC28-0187-4C78-9234-18C8D55A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67088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322627-67AE-46A0-AF5E-E0822F52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519488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83D862-CD25-4E5D-AFC0-31ACC093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3481388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管理结果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8DD3F5-2635-4888-AC8A-6BA33796A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986213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后勤、财务、食安与信息科使用职责清晰的统一记录，减少重复核对。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E507ED-E7CB-417A-A8DF-CA3FC547C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7013" y="3367088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B7DFBF-4286-4A13-86E6-1FF82589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7513" y="3519488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1C7603-46EC-4B52-A87C-CE01C179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963" y="3481388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安全结果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66E4C5-8846-4201-8AA1-A1832DE4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3986213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食品安全问题从发现到整改复核持续留痕，患者相关数据按最小必要原则使用。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D1F126-4306-43EC-875F-4A3D54FBF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681BBA-7CBB-462C-A029-C4933B87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1526A7-2DA5-43D4-9D0E-977E0BD2C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657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验收思路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B331FD-54F0-4090-9A3E-A74687AE5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4832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把抽象愿景拆成服务流程、数据完整性、异常闭环和岗位使用四类指标</a:t>
            </a:r>
          </a:p>
        </p:txBody>
      </p:sp>
    </p:spTree>
    <p:extLst>
      <p:ext uri="{BB962C8B-B14F-4D97-AF65-F5344CB8AC3E}">
        <p14:creationId xmlns:p14="http://schemas.microsoft.com/office/powerpoint/2010/main" val="6963900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e8a1ea12746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AB28A-7B8D-463C-8C92-6F53AFBF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一套平台承接三大系统与医院场景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841DD3-AFEF-4631-8253-AF143124F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0A3584-78BD-4F3E-B6D6-EA0900D6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平台统一基础数据、角色权限和业务记录，系统按职责分别承接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F0B57-5900-4EC5-9A30-84FFEE64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4B42F-B9C5-4DB0-B685-A0A5A8931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6191250" cy="3905250"/>
          </a:xfrm>
          <a:prstGeom xmlns:a="http://schemas.openxmlformats.org/drawingml/2006/main" prst="roundRect">
            <a:avLst>
              <a:gd name="adj" fmla="val 19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82b501eeba4b6d"/>
          <a:stretch xmlns:a="http://schemas.openxmlformats.org/drawingml/2006/main"/>
        </p:blipFill>
        <p:spPr>
          <a:xfrm xmlns:a="http://schemas.openxmlformats.org/drawingml/2006/main">
            <a:off x="1495425" y="2036797"/>
            <a:ext cx="5962650" cy="2689155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3D5C6E-4410-4A89-AFAE-4074010E7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428750"/>
            <a:ext cx="35528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5D54F4-E354-4672-B984-0EF00C8B2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14954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FC4813-DD75-4B36-9D21-7E974FAA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476375"/>
            <a:ext cx="29241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营养结算服务系统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7397E4-0993-4DC6-B5B2-DC80AB95C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1762125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连接患者订餐、医护就餐、账户结算、菜品营养与个人反馈。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7A67C2-3859-400F-A378-9604B08B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619375"/>
            <a:ext cx="35528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5A4FE7-EF8D-4FEB-B341-34B2D63E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26860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04A3DA-027C-4E83-A717-42557973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667000"/>
            <a:ext cx="29241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智慧采购管理系统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D4D6F-6B65-45B3-9DBC-6D9D2099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2952750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连接供应商、询价定价、采购订单、称重验收、库存领用与对账。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293144-5E33-493B-91E5-706420970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810000"/>
            <a:ext cx="35528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0682EA-66E2-4B45-ADDC-AA2C1C2C4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8766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732B3D-091A-491E-AEC2-088D13DC9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857625"/>
            <a:ext cx="29241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智慧食安监管系统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0E44FE-D3E9-4BFE-B564-4F92C97A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143375"/>
            <a:ext cx="3286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连接人员准入、明厨亮灶、留样快检、环境监测、预警与整改复核。</a:t>
            </a:r>
          </a:p>
        </p:txBody>
      </p:sp>
    </p:spTree>
    <p:extLst>
      <p:ext uri="{BB962C8B-B14F-4D97-AF65-F5344CB8AC3E}">
        <p14:creationId xmlns:p14="http://schemas.microsoft.com/office/powerpoint/2010/main" val="19169118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24308a8a704fd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0A825D-C54E-4AD4-A8CB-9B1D5EF7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一餐业务记录贯通五个环节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C80D8D-E751-4272-838E-890B891F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A89E5-3D0D-425D-9468-03818ADD9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患者餐与职工餐使用不同规则，但都需要完整的执行链路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6A784-06FA-4393-9B0A-32676FB0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633B2F-A0B3-45A3-9F48-BBEFF84C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97338-A48A-4D1A-BC0F-0CBD70AB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2EA535-DCAB-4FDA-A4D1-FB5DAC18E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需求与身份确认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0D8344-7BC7-4E47-8E6A-33972C0C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0FB9AA-DDD3-467E-ACCE-40FC2CE83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5AB5E9-B172-4BEE-BECA-799D46A1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FEBA17-8E0F-41EB-BF80-E378360A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菜单与膳食规则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BEAAA4-C94F-44EA-85B3-955353F1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FA959B-DABE-4A5D-A538-68A2AC5E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8FFB2-FA5D-47CD-B2FF-2E8F1EF8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F7FBF6-40AC-4D88-9254-F1447A3C1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订餐取餐与结算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E7E0D9-CA1F-482C-9CDB-DE0804EF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D0D117-8A25-4616-A8E7-37ED7A70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70BE55-78B2-4397-B03B-AF8379117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C01C48-52E6-4422-B1DD-BE27F3C3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供餐送达与核对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385087-868D-47D2-BAA5-EBC0FCCC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3817C9-9F95-49C1-AB98-431C830AB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3D0382-9CCB-4F3A-8FBC-BD7C0A93D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121B2F-872B-43B5-AA3F-E9B2BC6D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反馈分析与复盘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1450F3-A9E4-415B-880A-1288343DF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53000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950BAC-3432-4316-A902-A890D5CA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53000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E21952-8F0A-47DD-BBA3-C6198E250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03872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协同结果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034788-5312-4A92-B81D-EAD8C280D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029200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营养科看专业规则，后勤看供餐执行，财务看结算依据，信息科看接口与权限</a:t>
            </a:r>
          </a:p>
        </p:txBody>
      </p:sp>
    </p:spTree>
    <p:extLst>
      <p:ext uri="{BB962C8B-B14F-4D97-AF65-F5344CB8AC3E}">
        <p14:creationId xmlns:p14="http://schemas.microsoft.com/office/powerpoint/2010/main" val="13980664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0aa0241b694b5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69A8A6-BCBB-4B69-9512-A64F8ED1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医院场景由四条业务主线组成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F7798E-4E36-4241-B780-2502668A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1CB2C-F326-4048-BDAC-CBD2BF0C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不同对象、入口和责任岗位需要分开设计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959C05-939D-4A9C-8F8A-F4E3E47A1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40fd0cffa4246"/>
          <a:stretch xmlns:a="http://schemas.openxmlformats.org/drawingml/2006/main"/>
        </p:blipFill>
        <p:spPr>
          <a:xfrm xmlns:a="http://schemas.openxmlformats.org/drawingml/2006/main">
            <a:off x="6619875" y="1959471"/>
            <a:ext cx="4886325" cy="2748558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614BF8-266F-4C3A-9BAE-4444A18E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48577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B839BE-7573-4CF7-9396-5284BEB9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1552575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B4EE83-67AF-42A9-9299-F6556762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51447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患者与病区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32FABB-C538-44AA-A0BA-B666C12F1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50495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床旁或移动端订餐、膳食类别、送达核对、退订和异常补餐。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4AAEB5-FDCC-441B-96A3-D781E4E3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81250"/>
            <a:ext cx="48577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89B753-5827-44A9-BE8E-04AE10C8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505075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CB4A16-0778-42DB-AF26-936C6B78D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46697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医护职工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740BDA-D400-4B8E-8F58-ABDD560B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5745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轮班、值班、预订、错峰取餐、补贴账户与多餐线结算。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F6DE16-C034-424C-A763-CBECD0A3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33750"/>
            <a:ext cx="48577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CEE0A0-3696-4272-BF8D-F665EC61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457575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E8821C-F6CC-4593-88A8-1F04F489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41947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营养科与厨房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68BDFB-2DD5-4463-BD83-CA82A56D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40995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菜谱、营养标签、禁忌提醒、菜单复盘与专业复核。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28A107-DBE1-47CE-A1C7-8DAEAC3F1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286250"/>
            <a:ext cx="48577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4F7E8D-5141-4C5B-B295-45491D8D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410075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A443AF-A786-4BA7-A9B7-EC182ED7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37197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后勤与食安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94BA23-A5B8-42A8-AAE3-BDB7DCFB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6245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采购验收、库存领用、成本对账、人员晨检、留样快检与整改。</a:t>
            </a:r>
          </a:p>
        </p:txBody>
      </p:sp>
    </p:spTree>
    <p:extLst>
      <p:ext uri="{BB962C8B-B14F-4D97-AF65-F5344CB8AC3E}">
        <p14:creationId xmlns:p14="http://schemas.microsoft.com/office/powerpoint/2010/main" val="17184421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84CF3A-CA82-466F-8BF9-2EB6687F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AB99E-78C4-4786-8F12-194BFE5C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"/>
            <a:ext cx="5191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营养结算服务系统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2CBED2-B007-4DB5-BB33-75680879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14450"/>
            <a:ext cx="1095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CA0605-AFCB-457A-80B1-3E69D646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524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F2AE8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0" b="1">
                <a:solidFill>
                  <a:srgbClr val="F2AE8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F39466-B375-43F4-B426-0C9C9DC4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126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1262B"/>
                </a:solidFill>
                <a:latin typeface="Microsoft YaHei"/>
                <a:ea typeface="Microsoft YaHei"/>
                <a:cs typeface="Microsoft YaHei"/>
              </a:rPr>
              <a:t>患者膳食、医护就餐与营养服务协同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00F68B-2FC1-4F9D-85D1-0FD64F01B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5143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以身份、菜品、膳食规则、订单、账户和营养数据为基础，连接餐前、餐中和餐后服务。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DC5BF4-0B23-41D0-9EF1-901D29E0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524500"/>
          </a:xfrm>
          <a:prstGeom xmlns:a="http://schemas.openxmlformats.org/drawingml/2006/main" prst="roundRect">
            <a:avLst>
              <a:gd name="adj" fmla="val 14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b8f2527654feb"/>
          <a:stretch xmlns:a="http://schemas.openxmlformats.org/drawingml/2006/main"/>
        </p:blipFill>
        <p:spPr>
          <a:xfrm xmlns:a="http://schemas.openxmlformats.org/drawingml/2006/main">
            <a:off x="6572250" y="1800121"/>
            <a:ext cx="4810125" cy="2705308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C8461E-9682-43AE-AF04-27BF7ACE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743575"/>
            <a:ext cx="4619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从现场动作形成业务记录，支撑岗位协同与结果核验</a:t>
            </a:r>
          </a:p>
        </p:txBody>
      </p:sp>
    </p:spTree>
    <p:extLst>
      <p:ext uri="{BB962C8B-B14F-4D97-AF65-F5344CB8AC3E}">
        <p14:creationId xmlns:p14="http://schemas.microsoft.com/office/powerpoint/2010/main" val="21443437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928015c4ee44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58E04-8744-4044-A586-145B2DF7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患者床旁订餐与病区送餐流程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E4326-5D0A-4A1A-9645-3CDA0B46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0E5B92-90AB-4D1E-B3DC-5AE1B1F9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二维码或移动端只是入口，关键在于膳食规则、送达核对和异常处理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9D250-9BA5-40D8-9E75-C4A92457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67bce78cc4d49"/>
          <a:srcRect xmlns:a="http://schemas.openxmlformats.org/drawingml/2006/main" l="16524" t="0" r="1652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1333500"/>
            <a:ext cx="4648200" cy="3905250"/>
          </a:xfrm>
          <a:prstGeom xmlns:a="http://schemas.openxmlformats.org/drawingml/2006/main" prst="roundRect">
            <a:avLst>
              <a:gd name="adj" fmla="val 292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2A399-DFF1-44BE-97A6-0902FED3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5095875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33C2F-5139-413E-AAE4-D8055B89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1552575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7FF6E3-5971-4227-BA72-67F868DB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51447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订餐入口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DF2454-1444-4318-9976-53B8A6D83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504950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床旁二维码、患者端或服务人员代订，入口按项目条件配置。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FE9EB0-3A2A-4FF3-B217-04876C108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33625"/>
            <a:ext cx="5095875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4BD7F2-A612-4B15-B102-F3B483EE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4574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A3F0C3-A2DA-4E5B-9CC5-23F68B8F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4193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规则校验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F36691-6DA3-40BD-8057-3AD06855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09825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641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患者身份、病区、餐次、膳食类别与禁忌信息按授权核验。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11BFC3-72D8-45CD-8DB8-8E6435094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238500"/>
            <a:ext cx="5095875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5994F6-A6E5-486C-8FB1-EF06A636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362325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C739BD-8645-4726-822A-EFC109BE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32422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厨房配餐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53EFB4-4413-469F-9107-59545DFB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314700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订单进入备餐与配餐任务，标签、餐次和病区信息保持一致。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6EBBD-9F81-4C59-98E6-BB1F11E43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143375"/>
            <a:ext cx="5095875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A266CA-5F78-4099-A79C-D18A1DA24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26720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5E826C-7B62-4D5F-81DF-23894783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22910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送达核对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B16293-98DA-4D22-8E16-BC1E4C2D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219575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641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配送人员按病区与床位核对，异常、退订和补餐保留记录。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5483EB-8C3B-46A2-8FBB-084E168C3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854B5E-61D5-4D53-A600-E4D908EE9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B012A2-EA15-49F1-97AC-424C33EE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657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接口边界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FB3BB5-C80F-42EE-BCA2-00B20028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4832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床位与膳食信息需要取得医院授权和正式接口文档后再评估</a:t>
            </a:r>
          </a:p>
        </p:txBody>
      </p:sp>
    </p:spTree>
    <p:extLst>
      <p:ext uri="{BB962C8B-B14F-4D97-AF65-F5344CB8AC3E}">
        <p14:creationId xmlns:p14="http://schemas.microsoft.com/office/powerpoint/2010/main" val="12262304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1ccca5fb0741e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0C8BE-38D0-4E1D-B5B2-E2BC18D6A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医护职工就餐需要适配轮班与高峰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D4D777-7203-47AF-BB98-9DDAA959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A2A7D9-B065-452E-A3F9-29483C4C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称重、AI识别、预订自取与按次定额可以组合使用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50464E-330E-4489-8F1E-93BAC42D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8AC009-EEEF-4AD0-8F89-E925D8B5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44767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af6de227f497f"/>
          <a:stretch xmlns:a="http://schemas.openxmlformats.org/drawingml/2006/main"/>
        </p:blipFill>
        <p:spPr>
          <a:xfrm xmlns:a="http://schemas.openxmlformats.org/drawingml/2006/main">
            <a:off x="1495425" y="1805583"/>
            <a:ext cx="4248150" cy="2389584"/>
          </a:xfrm>
          <a:prstGeom xmlns:a="http://schemas.openxmlformats.org/drawingml/2006/main" prst="roundRect">
            <a:avLst>
              <a:gd name="adj" fmla="val 392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75269-BE5D-4B52-9FB3-EC313863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28750"/>
            <a:ext cx="2476500" cy="31432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f3a862cf464b98"/>
          <a:stretch xmlns:a="http://schemas.openxmlformats.org/drawingml/2006/main"/>
        </p:blipFill>
        <p:spPr>
          <a:xfrm xmlns:a="http://schemas.openxmlformats.org/drawingml/2006/main">
            <a:off x="6305550" y="2491963"/>
            <a:ext cx="2247900" cy="1016824"/>
          </a:xfrm>
          <a:prstGeom xmlns:a="http://schemas.openxmlformats.org/drawingml/2006/main" prst="roundRect">
            <a:avLst>
              <a:gd name="adj" fmla="val 5085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535EAD-8290-4998-9B44-C807A3A89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1428750"/>
            <a:ext cx="2505075" cy="3143250"/>
          </a:xfrm>
          <a:prstGeom xmlns:a="http://schemas.openxmlformats.org/drawingml/2006/main" prst="roundRect">
            <a:avLst>
              <a:gd name="adj" fmla="val 30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faeaeb52ec45fc"/>
          <a:stretch xmlns:a="http://schemas.openxmlformats.org/drawingml/2006/main"/>
        </p:blipFill>
        <p:spPr>
          <a:xfrm xmlns:a="http://schemas.openxmlformats.org/drawingml/2006/main">
            <a:off x="9115425" y="2657358"/>
            <a:ext cx="2276475" cy="686034"/>
          </a:xfrm>
          <a:prstGeom xmlns:a="http://schemas.openxmlformats.org/drawingml/2006/main" prst="roundRect">
            <a:avLst>
              <a:gd name="adj" fmla="val 5021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D194A-65E6-4540-AD84-8103FAE86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09587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C18C23-C467-41C4-9610-5F639966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09587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A1D792-A7EE-4E95-877B-E51551C27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18160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配置原则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D65936-E5BC-4792-A694-3D6D6E2B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17207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门诊高峰、夜班和值班餐需要分别核对峰值、时段、餐标、补贴、支付与人工兜底</a:t>
            </a:r>
          </a:p>
        </p:txBody>
      </p:sp>
    </p:spTree>
    <p:extLst>
      <p:ext uri="{BB962C8B-B14F-4D97-AF65-F5344CB8AC3E}">
        <p14:creationId xmlns:p14="http://schemas.microsoft.com/office/powerpoint/2010/main" val="18872234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71c0b4c788440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0E9D97-0605-42F6-8DA7-DE2523B1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个人营养画像按授权建立并持续更新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52A3AF-E68B-4D0C-9F9D-9BB5EADE4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53E00-6BE3-4D06-9B3F-E74F0A88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基础资料、健康标签、饮食限制和目标偏好分层维护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E3FFE5-7EA2-4FA2-8B7C-680885BB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46533-1382-4A05-8584-2CE21F64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2905125" cy="3810000"/>
          </a:xfrm>
          <a:prstGeom xmlns:a="http://schemas.openxmlformats.org/drawingml/2006/main" prst="roundRect">
            <a:avLst>
              <a:gd name="adj" fmla="val 262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4669d95b94e8a"/>
          <a:stretch xmlns:a="http://schemas.openxmlformats.org/drawingml/2006/main"/>
        </p:blipFill>
        <p:spPr>
          <a:xfrm xmlns:a="http://schemas.openxmlformats.org/drawingml/2006/main">
            <a:off x="2007407" y="1543050"/>
            <a:ext cx="1652560" cy="3581400"/>
          </a:xfrm>
          <a:prstGeom xmlns:a="http://schemas.openxmlformats.org/drawingml/2006/main" prst="roundRect">
            <a:avLst>
              <a:gd name="adj" fmla="val 427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84F7A-C1CB-4C87-BB08-0D08A6C7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1428750"/>
            <a:ext cx="3262313" cy="1800225"/>
          </a:xfrm>
          <a:prstGeom xmlns:a="http://schemas.openxmlformats.org/drawingml/2006/main" prst="roundRect">
            <a:avLst>
              <a:gd name="adj" fmla="val 4233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927E2-B667-40EA-910F-39CC66A1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BCCE28-E384-4571-B46A-3108A40E0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543050"/>
            <a:ext cx="2262188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身份与基础资料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F8A9E3-6501-458D-8C1B-E2650096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47875"/>
            <a:ext cx="278606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职工、患者或访客身份分别建模，组织、病区与账户信息按职责使用。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DD1FC-3C5E-4E99-95CE-17E320DE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3888" y="1428750"/>
            <a:ext cx="3262313" cy="1800225"/>
          </a:xfrm>
          <a:prstGeom xmlns:a="http://schemas.openxmlformats.org/drawingml/2006/main" prst="roundRect">
            <a:avLst>
              <a:gd name="adj" fmla="val 4233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77DA58-1031-4DF5-8216-F17B6439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388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B5ACEF-19CF-406F-B53F-AABB1258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1543050"/>
            <a:ext cx="2262188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健康与膳食标签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979E2D-FE86-4CB1-9307-DBE48012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2013" y="2047875"/>
            <a:ext cx="278606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体检、慢病、膳食类别等数据仅在授权和明确用途下接入。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25FA4E-F399-4EA5-8BF2-BFEF44DE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438525"/>
            <a:ext cx="3262313" cy="1800225"/>
          </a:xfrm>
          <a:prstGeom xmlns:a="http://schemas.openxmlformats.org/drawingml/2006/main" prst="roundRect">
            <a:avLst>
              <a:gd name="adj" fmla="val 4233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F990AF-649F-4DF3-9622-C65365AB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590925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1AF9F2-4D85-4E6D-B4EB-B884AC6F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552825"/>
            <a:ext cx="2262188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过敏与禁忌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8A9C80-B09C-41E9-9927-69200C2E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057650"/>
            <a:ext cx="278606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食材过敏、宗教或医嘱相关禁忌需要明确来源、更新责任和提醒方式。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22995F-45B0-4477-85A5-0E8E594C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3888" y="3438525"/>
            <a:ext cx="3262313" cy="1800225"/>
          </a:xfrm>
          <a:prstGeom xmlns:a="http://schemas.openxmlformats.org/drawingml/2006/main" prst="roundRect">
            <a:avLst>
              <a:gd name="adj" fmla="val 4233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38D551-188B-41B7-8E4D-ABB80B490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388" y="3590925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F1873E-7F50-4DC7-9F76-6E4B9DC7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6838" y="3552825"/>
            <a:ext cx="2262188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目标与偏好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DD0469-B5AB-44A8-8E63-B0E0E6E5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2013" y="4057650"/>
            <a:ext cx="278606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口味、能量目标和个人偏好支持服务推荐，但不能替代专业营养判断。</a:t>
            </a:r>
          </a:p>
        </p:txBody>
      </p:sp>
    </p:spTree>
    <p:extLst>
      <p:ext uri="{BB962C8B-B14F-4D97-AF65-F5344CB8AC3E}">
        <p14:creationId xmlns:p14="http://schemas.microsoft.com/office/powerpoint/2010/main" val="18090024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10f4d6922541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0C8E5-9F85-47DF-A069-21FB4A363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菜单分析连接营养目标、供应条件与就餐反馈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0CE454-5AE1-4313-A665-06F92C99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136083-F07F-4B90-85EF-3AA36EDA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系统提供分析依据，营养师与厨房共同决定菜单调整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9B148-53E3-40AE-87FE-9FAC9A07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5e5053c69e4580"/>
          <a:srcRect xmlns:a="http://schemas.openxmlformats.org/drawingml/2006/main" l="9199" t="0" r="919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81125" y="1428750"/>
            <a:ext cx="4905375" cy="3381375"/>
          </a:xfrm>
          <a:prstGeom xmlns:a="http://schemas.openxmlformats.org/drawingml/2006/main" prst="roundRect">
            <a:avLst>
              <a:gd name="adj" fmla="val 338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C29204-0BBB-447D-B6F6-C0FB2F10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28750"/>
            <a:ext cx="4838700" cy="3381375"/>
          </a:xfrm>
          <a:prstGeom xmlns:a="http://schemas.openxmlformats.org/drawingml/2006/main" prst="roundRect">
            <a:avLst>
              <a:gd name="adj" fmla="val 22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7799c44b84d4c"/>
          <a:stretch xmlns:a="http://schemas.openxmlformats.org/drawingml/2006/main"/>
        </p:blipFill>
        <p:spPr>
          <a:xfrm xmlns:a="http://schemas.openxmlformats.org/drawingml/2006/main">
            <a:off x="6781800" y="1846172"/>
            <a:ext cx="4610100" cy="2546531"/>
          </a:xfrm>
          <a:prstGeom xmlns:a="http://schemas.openxmlformats.org/drawingml/2006/main" prst="roundRect">
            <a:avLst>
              <a:gd name="adj" fmla="val 3625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FE4FDC-76B9-43F9-9384-6378760E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238750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54E5B2-3C0E-42F5-A872-3BF20FA7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238750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4CB543-EFC6-4FAF-9570-EF3FD2AA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32447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专业边界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6DFD17-4D98-4DA3-9309-4C6C279B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314950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营养分析以已记录菜品、份量与标签为依据，治疗膳食与医嘱必须由专业人员确认</a:t>
            </a:r>
          </a:p>
        </p:txBody>
      </p:sp>
    </p:spTree>
    <p:extLst>
      <p:ext uri="{BB962C8B-B14F-4D97-AF65-F5344CB8AC3E}">
        <p14:creationId xmlns:p14="http://schemas.microsoft.com/office/powerpoint/2010/main" val="10847679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220cf31b0d4b9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F0B9F-334A-4DF6-B521-98FA24A0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餐前、单餐与阶段反馈形成连续服务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D6B626-9132-48BE-B8B3-D1A055FDE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2C3C62-0D1D-4016-A4FE-21244D18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不同人群看到与自身相关的信息，管理端只查看职责范围内的汇总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ECA8FF-36F9-40E2-9DF5-2E70E3A3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A3E75-48ED-4426-88B8-35947098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2714625" cy="3619500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834859dfa4b7a"/>
          <a:stretch xmlns:a="http://schemas.openxmlformats.org/drawingml/2006/main"/>
        </p:blipFill>
        <p:spPr>
          <a:xfrm xmlns:a="http://schemas.openxmlformats.org/drawingml/2006/main">
            <a:off x="1956108" y="1543050"/>
            <a:ext cx="1564658" cy="3390900"/>
          </a:xfrm>
          <a:prstGeom xmlns:a="http://schemas.openxmlformats.org/drawingml/2006/main" prst="roundRect">
            <a:avLst>
              <a:gd name="adj" fmla="val 459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5020CA-D055-4226-B378-D5F6D698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428750"/>
            <a:ext cx="2714625" cy="3619500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b9447b609f4c43"/>
          <a:stretch xmlns:a="http://schemas.openxmlformats.org/drawingml/2006/main"/>
        </p:blipFill>
        <p:spPr>
          <a:xfrm xmlns:a="http://schemas.openxmlformats.org/drawingml/2006/main">
            <a:off x="5337483" y="1543050"/>
            <a:ext cx="1564658" cy="3390900"/>
          </a:xfrm>
          <a:prstGeom xmlns:a="http://schemas.openxmlformats.org/drawingml/2006/main" prst="roundRect">
            <a:avLst>
              <a:gd name="adj" fmla="val 459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FFE3B-E1E3-49EB-B86F-8E2DED04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428750"/>
            <a:ext cx="2714625" cy="3619500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61bac127b74df1"/>
          <a:stretch xmlns:a="http://schemas.openxmlformats.org/drawingml/2006/main"/>
        </p:blipFill>
        <p:spPr>
          <a:xfrm xmlns:a="http://schemas.openxmlformats.org/drawingml/2006/main">
            <a:off x="8718858" y="1543050"/>
            <a:ext cx="1564658" cy="3390900"/>
          </a:xfrm>
          <a:prstGeom xmlns:a="http://schemas.openxmlformats.org/drawingml/2006/main" prst="roundRect">
            <a:avLst>
              <a:gd name="adj" fmla="val 4598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E1ADB-B4A6-43A3-B704-C0DC04D0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219700"/>
            <a:ext cx="271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餐前选择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8A8EE-9788-4D30-80E5-BA82F127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219700"/>
            <a:ext cx="271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单餐记录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15680A-3786-4516-870A-BAA2D665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5219700"/>
            <a:ext cx="271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阶段反馈</a:t>
            </a:r>
          </a:p>
        </p:txBody>
      </p:sp>
    </p:spTree>
    <p:extLst>
      <p:ext uri="{BB962C8B-B14F-4D97-AF65-F5344CB8AC3E}">
        <p14:creationId xmlns:p14="http://schemas.microsoft.com/office/powerpoint/2010/main" val="208710289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3c9003a0354b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169FE-A0C2-481F-AA4B-4E729286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经营视图服务不同岗位的日常管理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9F6C78-A3A7-49D6-ACD4-9C025FF3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9DD89-A4CB-4AA5-B8C2-DF13CC79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同一份业务数据按职责呈现，不建立无边界的全员大屏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58A706-49A0-41D7-97E9-2D6F82E2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1E7A0-8BA3-4495-9D8A-A1C40BE4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6191250" cy="3857625"/>
          </a:xfrm>
          <a:prstGeom xmlns:a="http://schemas.openxmlformats.org/drawingml/2006/main" prst="roundRect">
            <a:avLst>
              <a:gd name="adj" fmla="val 19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555c838ab4f1a"/>
          <a:stretch xmlns:a="http://schemas.openxmlformats.org/drawingml/2006/main"/>
        </p:blipFill>
        <p:spPr>
          <a:xfrm xmlns:a="http://schemas.openxmlformats.org/drawingml/2006/main">
            <a:off x="1495425" y="1680807"/>
            <a:ext cx="5962650" cy="3353511"/>
          </a:xfrm>
          <a:prstGeom xmlns:a="http://schemas.openxmlformats.org/drawingml/2006/main" prst="roundRect">
            <a:avLst>
              <a:gd name="adj" fmla="val 315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3C4D17-7266-4812-8F44-F785AEC1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428750"/>
            <a:ext cx="3552825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6B5BD-5DEF-4606-B1A7-8D862174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14954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A3BF57-B6B3-4CC5-852F-8E231ACEA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476375"/>
            <a:ext cx="29241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院领导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880BC6-0967-4CDB-9A73-E76CEF0AD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1762125"/>
            <a:ext cx="3286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查看服务运行、重点异常和项目阶段结果。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472CDC-6920-4B92-AD2C-4FE005B6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362200"/>
            <a:ext cx="3552825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9B0FF4-02DB-47CC-885C-A98DC0D4E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2428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C10D29-CD7D-4FCF-859A-B6B3BCA3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409825"/>
            <a:ext cx="29241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后勤管理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F1B8E-2851-405A-975A-8681C5DD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2695575"/>
            <a:ext cx="3286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查看餐线、订单、供应、投诉和供餐执行。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FA5D9A-B4D4-411F-AA08-193FABE3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295650"/>
            <a:ext cx="3552825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9DAB5F-6C1E-4922-8A18-929A8381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3623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7F3FA9-54D2-4DAF-9A9F-A68A3C0B1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43275"/>
            <a:ext cx="29241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营养科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AD46B9-A1B2-48C4-B052-3145E251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3629025"/>
            <a:ext cx="3286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查看菜单营养、标签覆盖与脱敏群体趋势。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B519CB-8DB8-455B-A647-569A2969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229100"/>
            <a:ext cx="3552825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586BE6-4EFA-482E-B1EC-62BD78BD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42957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175859-B4F9-42AC-BEF8-44168BC9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276725"/>
            <a:ext cx="29241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财务信息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0FE4E1-5A61-4577-B322-A7A02E88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562475"/>
            <a:ext cx="328612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查看账户、交易、补贴、对账及接口运行状态。</a:t>
            </a:r>
          </a:p>
        </p:txBody>
      </p:sp>
    </p:spTree>
    <p:extLst>
      <p:ext uri="{BB962C8B-B14F-4D97-AF65-F5344CB8AC3E}">
        <p14:creationId xmlns:p14="http://schemas.microsoft.com/office/powerpoint/2010/main" val="9872043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7463F-C1AE-440E-9682-88B67C27F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459FCB-D241-4C59-9A07-E5D0F9E3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"/>
            <a:ext cx="5191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智慧食安监管系统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D3DC28-02BD-4B7B-8C30-DC2B4486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14450"/>
            <a:ext cx="1095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C1A340-71BA-46D7-9DF2-2B1806E5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524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F2AE8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0" b="1">
                <a:solidFill>
                  <a:srgbClr val="F2AE8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8B0A9-4891-4044-984E-80C27787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126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1262B"/>
                </a:solidFill>
                <a:latin typeface="Microsoft YaHei"/>
                <a:ea typeface="Microsoft YaHei"/>
                <a:cs typeface="Microsoft YaHei"/>
              </a:rPr>
              <a:t>医院后厨食品安全全过程留痕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DB8FEE-6537-4548-9EC5-FA175DCA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5143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覆盖人员准入、明厨亮灶、留样快检、环境监测、预警、整改与复核。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9EAB93-077E-42EC-ADC5-01A53531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524500"/>
          </a:xfrm>
          <a:prstGeom xmlns:a="http://schemas.openxmlformats.org/drawingml/2006/main" prst="roundRect">
            <a:avLst>
              <a:gd name="adj" fmla="val 14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8e1a3021e64e7d"/>
          <a:stretch xmlns:a="http://schemas.openxmlformats.org/drawingml/2006/main"/>
        </p:blipFill>
        <p:spPr>
          <a:xfrm xmlns:a="http://schemas.openxmlformats.org/drawingml/2006/main">
            <a:off x="6572250" y="1799927"/>
            <a:ext cx="4810125" cy="2705695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7E8B5-C531-4AC9-9928-290702BE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743575"/>
            <a:ext cx="4619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从现场动作形成业务记录，支撑岗位协同与结果核验</a:t>
            </a:r>
          </a:p>
        </p:txBody>
      </p:sp>
    </p:spTree>
    <p:extLst>
      <p:ext uri="{BB962C8B-B14F-4D97-AF65-F5344CB8AC3E}">
        <p14:creationId xmlns:p14="http://schemas.microsoft.com/office/powerpoint/2010/main" val="11954395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46515fd2334cd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A7678-D502-45F8-8E38-8BF206F9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从业人员资质与每日晨检共同守住上岗关口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75C52F-A442-4091-847F-2C228A6C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0B9AB6-E5B3-43D2-9169-C8551E77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人员档案、健康证明、晨检结果和异常处置统一记录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BC44C5-383C-45EF-ABF4-E45C3AA9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73D247-CB24-4905-B593-6EE6CCA7D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4953000" cy="3667125"/>
          </a:xfrm>
          <a:prstGeom xmlns:a="http://schemas.openxmlformats.org/drawingml/2006/main" prst="roundRect">
            <a:avLst>
              <a:gd name="adj" fmla="val 20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c1514b10de482f"/>
          <a:stretch xmlns:a="http://schemas.openxmlformats.org/drawingml/2006/main"/>
        </p:blipFill>
        <p:spPr>
          <a:xfrm xmlns:a="http://schemas.openxmlformats.org/drawingml/2006/main">
            <a:off x="1495425" y="1960205"/>
            <a:ext cx="4724400" cy="2604215"/>
          </a:xfrm>
          <a:prstGeom xmlns:a="http://schemas.openxmlformats.org/drawingml/2006/main" prst="roundRect">
            <a:avLst>
              <a:gd name="adj" fmla="val 3324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132438-D241-443E-99AA-8C346BDC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28750"/>
            <a:ext cx="24765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ff0aa21ff04a39"/>
          <a:stretch xmlns:a="http://schemas.openxmlformats.org/drawingml/2006/main"/>
        </p:blipFill>
        <p:spPr>
          <a:xfrm xmlns:a="http://schemas.openxmlformats.org/drawingml/2006/main">
            <a:off x="6781800" y="1651796"/>
            <a:ext cx="2247900" cy="1744659"/>
          </a:xfrm>
          <a:prstGeom xmlns:a="http://schemas.openxmlformats.org/drawingml/2006/main" prst="roundRect">
            <a:avLst>
              <a:gd name="adj" fmla="val 5825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009A04-F6DF-4EDA-B6BB-6519C923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428750"/>
            <a:ext cx="20764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01B9A7-0C90-493F-A7E4-5FA5CBF28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4954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C9A93-33DF-41C3-9CC8-AEA4A493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147637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人员档案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5985AC-E4F8-4DC9-BABA-A4001A0E8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1762125"/>
            <a:ext cx="1809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岗位、所属厨房、在岗状态和责任范围。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EEE352-C9AD-4C54-84AA-6F9DE26B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43150"/>
            <a:ext cx="20764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AB3E02-02DA-4D24-A741-20DD6F76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4098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B6FC4-9E53-4B6A-B665-AA2E6385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39077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健康证明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588B54-17C2-46B4-A659-216CCC24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676525"/>
            <a:ext cx="1809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证照信息、有效期和到期提醒。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41DECF-7B2A-4E4A-81CB-38A885E0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257550"/>
            <a:ext cx="20764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93512B-4140-4759-98C9-98607A06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3242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B387B9-FBD7-4912-BF6C-8E641D3B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330517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每日晨检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5D8B94-1BA8-4D01-8B49-D1F1C4C5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590925"/>
            <a:ext cx="1809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体温、症状、工装与手部卫生按配置采集。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D52E4E-8A90-4996-A7FD-F5729799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171950"/>
            <a:ext cx="20764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BF2AA6-3ED6-4F21-956C-A6F19B709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42386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53F7F1-BA11-480D-8566-138CA790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421957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异常处置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75422A-2D2D-4E47-9B5A-4D1076FB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505325"/>
            <a:ext cx="1809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提醒责任岗位核查并记录调岗或处置结果。</a:t>
            </a:r>
          </a:p>
        </p:txBody>
      </p:sp>
    </p:spTree>
    <p:extLst>
      <p:ext uri="{BB962C8B-B14F-4D97-AF65-F5344CB8AC3E}">
        <p14:creationId xmlns:p14="http://schemas.microsoft.com/office/powerpoint/2010/main" val="99760610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a49abe8d304b1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927A4-CDC2-43BF-B22C-B194421C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明厨亮灶与AI辅助识别提高异常发现效率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D95905-54B7-4C64-9B52-DB4375D6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F4A59-AD6A-4613-8F82-CBE57FE6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视频与规则帮助发现问题，人工复核与现场核查决定处置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E54BEF-B5D9-4590-A7C1-1324C638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C08473-4349-4C7E-AE9C-8E98A4C6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2476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aa7c6c68b465c"/>
          <a:stretch xmlns:a="http://schemas.openxmlformats.org/drawingml/2006/main"/>
        </p:blipFill>
        <p:spPr>
          <a:xfrm xmlns:a="http://schemas.openxmlformats.org/drawingml/2006/main">
            <a:off x="1495425" y="1679575"/>
            <a:ext cx="2247900" cy="1498600"/>
          </a:xfrm>
          <a:prstGeom xmlns:a="http://schemas.openxmlformats.org/drawingml/2006/main" prst="roundRect">
            <a:avLst>
              <a:gd name="adj" fmla="val 645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75244-E764-4D58-98B0-745C2876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1428750"/>
            <a:ext cx="24765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fe99a847194da6"/>
          <a:stretch xmlns:a="http://schemas.openxmlformats.org/drawingml/2006/main"/>
        </p:blipFill>
        <p:spPr>
          <a:xfrm xmlns:a="http://schemas.openxmlformats.org/drawingml/2006/main">
            <a:off x="4257675" y="1946889"/>
            <a:ext cx="2247900" cy="963972"/>
          </a:xfrm>
          <a:prstGeom xmlns:a="http://schemas.openxmlformats.org/drawingml/2006/main" prst="roundRect">
            <a:avLst>
              <a:gd name="adj" fmla="val 645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9E4963-3CFB-4D92-A047-A0830CAD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428750"/>
            <a:ext cx="4600575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a08b3f8e864ec6"/>
          <a:stretch xmlns:a="http://schemas.openxmlformats.org/drawingml/2006/main"/>
        </p:blipFill>
        <p:spPr>
          <a:xfrm xmlns:a="http://schemas.openxmlformats.org/drawingml/2006/main">
            <a:off x="7416367" y="1543050"/>
            <a:ext cx="3579091" cy="1771650"/>
          </a:xfrm>
          <a:prstGeom xmlns:a="http://schemas.openxmlformats.org/drawingml/2006/main" prst="roundRect">
            <a:avLst>
              <a:gd name="adj" fmla="val 6452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43404-2687-4299-8627-590B9609F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857625"/>
            <a:ext cx="10125075" cy="504825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C6CC6-81B0-40AB-A573-725075F2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9814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187C1D-7DDF-43F4-8874-7201B034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9433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点位规划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9D7C53-86F9-4080-B3EC-ED1AF759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933825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按医院后厨区域、风险类型、网络和存储条件配置。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BBF4C2-F52C-4C65-B8DF-9E05AADC1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57700"/>
            <a:ext cx="10125075" cy="504825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FB2805-74E7-4B94-A523-E7E49AF8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581525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E1A753-9E58-48BB-A02B-41D61D5B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54342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辅助识别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342F32-4B4B-4B89-ABF5-8AD3D74F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533900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工服、厨师帽、口罩等类型按产品配置启用。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999129-CA4C-47C6-864A-05602970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057775"/>
            <a:ext cx="10125075" cy="504825"/>
          </a:xfrm>
          <a:prstGeom xmlns:a="http://schemas.openxmlformats.org/drawingml/2006/main" prst="roundRect">
            <a:avLst>
              <a:gd name="adj" fmla="val 15094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135337-9132-4BA3-B561-36136BFE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518160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3FFEF9-69A5-4660-9B9C-55F0A6A1A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514350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人工复核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9D4966-80DB-4D61-9810-87120999A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133975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结合告警截图、视频和现场情况核查，避免将算法提示直接定性。</a:t>
            </a:r>
          </a:p>
        </p:txBody>
      </p:sp>
    </p:spTree>
    <p:extLst>
      <p:ext uri="{BB962C8B-B14F-4D97-AF65-F5344CB8AC3E}">
        <p14:creationId xmlns:p14="http://schemas.microsoft.com/office/powerpoint/2010/main" val="26581373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3b9bd4e65241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C96346-B335-4B20-AEA2-47727E36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留样、快检、环境与整改记录构成食安证据链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73B917-B033-4E37-9299-93012D9F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BA9263-F751-4079-BE26-9F985655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问题从发现到销项需要责任人、时间、结果与佐证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925CB-975D-444D-9FEF-B1E4A09B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2FC685-5786-4D1E-9E1D-47B541D0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2381250" cy="2047875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bf35bdb5dd42c9"/>
          <a:stretch xmlns:a="http://schemas.openxmlformats.org/drawingml/2006/main"/>
        </p:blipFill>
        <p:spPr>
          <a:xfrm xmlns:a="http://schemas.openxmlformats.org/drawingml/2006/main">
            <a:off x="1989582" y="1543050"/>
            <a:ext cx="1164336" cy="1819275"/>
          </a:xfrm>
          <a:prstGeom xmlns:a="http://schemas.openxmlformats.org/drawingml/2006/main" prst="roundRect">
            <a:avLst>
              <a:gd name="adj" fmla="val 6283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3C1F7-D557-4B44-9285-9D10FE3D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428750"/>
            <a:ext cx="2381250" cy="2047875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d67504e954764"/>
          <a:stretch xmlns:a="http://schemas.openxmlformats.org/drawingml/2006/main"/>
        </p:blipFill>
        <p:spPr>
          <a:xfrm xmlns:a="http://schemas.openxmlformats.org/drawingml/2006/main">
            <a:off x="4210715" y="1543050"/>
            <a:ext cx="2056070" cy="1819275"/>
          </a:xfrm>
          <a:prstGeom xmlns:a="http://schemas.openxmlformats.org/drawingml/2006/main" prst="roundRect">
            <a:avLst>
              <a:gd name="adj" fmla="val 6283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7E847-E44D-4BB6-8C3B-8546DC3F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428750"/>
            <a:ext cx="2381250" cy="2047875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05d36a304b42f7"/>
          <a:stretch xmlns:a="http://schemas.openxmlformats.org/drawingml/2006/main"/>
        </p:blipFill>
        <p:spPr>
          <a:xfrm xmlns:a="http://schemas.openxmlformats.org/drawingml/2006/main">
            <a:off x="7001266" y="1543050"/>
            <a:ext cx="1808967" cy="1819275"/>
          </a:xfrm>
          <a:prstGeom xmlns:a="http://schemas.openxmlformats.org/drawingml/2006/main" prst="roundRect">
            <a:avLst>
              <a:gd name="adj" fmla="val 6283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6467D3-33B2-41BC-A79A-42EC5AF47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1428750"/>
            <a:ext cx="2124075" cy="2047875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c3ac55fab4e46"/>
          <a:stretch xmlns:a="http://schemas.openxmlformats.org/drawingml/2006/main"/>
        </p:blipFill>
        <p:spPr>
          <a:xfrm xmlns:a="http://schemas.openxmlformats.org/drawingml/2006/main">
            <a:off x="9496425" y="1919585"/>
            <a:ext cx="1895475" cy="1066205"/>
          </a:xfrm>
          <a:prstGeom xmlns:a="http://schemas.openxmlformats.org/drawingml/2006/main" prst="roundRect">
            <a:avLst>
              <a:gd name="adj" fmla="val 6283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59850D-8233-4EAE-9B24-25EEE8A5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00500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51AA54-DED6-43E0-A874-514884D0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171950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5FCBCB-309E-49D2-81A9-0C260B2C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4619625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发现异常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57F32C-6279-4190-94E7-265792EB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619625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CBE27C-5680-4E78-8A65-1C5165C8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00500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4F964-5848-4455-B4E2-827C8263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171950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3B6838-ADEF-42CF-9571-1C5934A8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19625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责任派单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441C7F-CE4D-4FCC-A502-B82A7FF1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19625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1C73A-6738-4804-A5B8-2DF64588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000500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BBD5AC-E5AE-4EDA-BE11-755ACD202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171950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E63E7F-E1C2-4112-80F5-CCBB4D9DA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619625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整改举证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7ADA8E-0FC5-43C7-8270-5C485C7F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619625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63D54D-1A6B-46F6-A62E-823AF1B3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00500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6CD170-8087-4484-AAB9-A0D9E4C5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171950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CD757D-B01D-4969-BB5D-A91B28C1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619625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复核确认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833C9E-3A4F-4D31-A935-431ABF17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619625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56E8A0-B323-4785-8546-006EEBFA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4000500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5375C27-9F06-4771-BF5D-2059EF69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171950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0494046-5738-4E3D-B0C2-BE4F8497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4619625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归档统计</a:t>
            </a:r>
          </a:p>
        </p:txBody>
      </p:sp>
    </p:spTree>
    <p:extLst>
      <p:ext uri="{BB962C8B-B14F-4D97-AF65-F5344CB8AC3E}">
        <p14:creationId xmlns:p14="http://schemas.microsoft.com/office/powerpoint/2010/main" val="15546777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AD2518-0B2B-4B86-90FA-955F8AB4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E29562-E67B-4BD8-B4B2-220A9C3B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"/>
            <a:ext cx="5191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智慧采购管理系统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E66848-0689-4752-91F0-97FDCA5B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14450"/>
            <a:ext cx="1095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CE2B43-3025-45B6-9554-E87A0481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524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F2AE8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0" b="1">
                <a:solidFill>
                  <a:srgbClr val="F2AE8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DBD50-7C77-47C5-B864-CBEEB285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126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1262B"/>
                </a:solidFill>
                <a:latin typeface="Microsoft YaHei"/>
                <a:ea typeface="Microsoft YaHei"/>
                <a:cs typeface="Microsoft YaHei"/>
              </a:rPr>
              <a:t>医院食材采购、库存与成本协同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B3610-0C24-438A-A0D0-895CD087E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5143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覆盖供应商、询比价、采购订单、称重验收、库存领用、批次追溯与财务对账。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5C50C-C600-49AA-82B2-73B421B1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524500"/>
          </a:xfrm>
          <a:prstGeom xmlns:a="http://schemas.openxmlformats.org/drawingml/2006/main" prst="roundRect">
            <a:avLst>
              <a:gd name="adj" fmla="val 14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ba122e81d14a75"/>
          <a:stretch xmlns:a="http://schemas.openxmlformats.org/drawingml/2006/main"/>
        </p:blipFill>
        <p:spPr>
          <a:xfrm xmlns:a="http://schemas.openxmlformats.org/drawingml/2006/main">
            <a:off x="6572250" y="1799927"/>
            <a:ext cx="4810125" cy="2705695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F84DA9-C435-4948-8717-2B40B63E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743575"/>
            <a:ext cx="4619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从现场动作形成业务记录，支撑岗位协同与结果核验</a:t>
            </a:r>
          </a:p>
        </p:txBody>
      </p:sp>
    </p:spTree>
    <p:extLst>
      <p:ext uri="{BB962C8B-B14F-4D97-AF65-F5344CB8AC3E}">
        <p14:creationId xmlns:p14="http://schemas.microsoft.com/office/powerpoint/2010/main" val="58981961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e90cb104e5428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4FB17B-C687-4CA4-8004-1F2ACE2F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供应商、价格与订单进入统一采购流程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777C8-C12A-4382-8211-41ACB02A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BB262-260A-440D-8D98-97BA69A1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需求与菜单形成采购计划，审批、订单、到货和异常都有记录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D7763-429F-4E1D-A6F1-996C31E3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5EBA7C-D223-4CBC-84A3-8CD0F22B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590550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746be40d1c461b"/>
          <a:stretch xmlns:a="http://schemas.openxmlformats.org/drawingml/2006/main"/>
        </p:blipFill>
        <p:spPr>
          <a:xfrm xmlns:a="http://schemas.openxmlformats.org/drawingml/2006/main">
            <a:off x="1495425" y="1592232"/>
            <a:ext cx="5676900" cy="2959162"/>
          </a:xfrm>
          <a:prstGeom xmlns:a="http://schemas.openxmlformats.org/drawingml/2006/main" prst="roundRect">
            <a:avLst>
              <a:gd name="adj" fmla="val 373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68A27B-9907-4B5B-91D6-35FAB1C8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428750"/>
            <a:ext cx="3886200" cy="200025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33b53bcb7c4dd5"/>
          <a:stretch xmlns:a="http://schemas.openxmlformats.org/drawingml/2006/main"/>
        </p:blipFill>
        <p:spPr>
          <a:xfrm xmlns:a="http://schemas.openxmlformats.org/drawingml/2006/main">
            <a:off x="8274627" y="1543050"/>
            <a:ext cx="2576945" cy="1771650"/>
          </a:xfrm>
          <a:prstGeom xmlns:a="http://schemas.openxmlformats.org/drawingml/2006/main" prst="roundRect">
            <a:avLst>
              <a:gd name="adj" fmla="val 645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5272A4-1E06-4308-ACB1-A6AC73B7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667125"/>
            <a:ext cx="1714500" cy="1571625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b96edcd9744f30"/>
          <a:stretch xmlns:a="http://schemas.openxmlformats.org/drawingml/2006/main"/>
        </p:blipFill>
        <p:spPr>
          <a:xfrm xmlns:a="http://schemas.openxmlformats.org/drawingml/2006/main">
            <a:off x="8130801" y="3781425"/>
            <a:ext cx="692898" cy="1343025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51A2B0-B130-4CD8-8972-BDAC70630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9812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供应商档案</a:t>
            </a:r>
          </a:p>
          <a:p xmlns:a="http://schemas.openxmlformats.org/drawingml/2006/main">
            <a:pPr>
              <a:def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询价与定价</a:t>
            </a:r>
          </a:p>
          <a:p xmlns:a="http://schemas.openxmlformats.org/drawingml/2006/main">
            <a:pPr>
              <a:def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采购审批</a:t>
            </a:r>
          </a:p>
          <a:p xmlns:a="http://schemas.openxmlformats.org/drawingml/2006/main">
            <a:pPr>
              <a:def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订单与异常</a:t>
            </a:r>
          </a:p>
        </p:txBody>
      </p:sp>
    </p:spTree>
    <p:extLst>
      <p:ext uri="{BB962C8B-B14F-4D97-AF65-F5344CB8AC3E}">
        <p14:creationId xmlns:p14="http://schemas.microsoft.com/office/powerpoint/2010/main" val="15235776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7d3c4991443b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EC251-D52D-4B11-B4E9-175E1C0A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称重验收与库存记录说明食材从哪里来、到哪里去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740699-B8D7-4956-8B3B-3679D2D3D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B64F7-1E02-4201-9154-429A4069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订单、实收、批次、领用与盘点相互关联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2C234-B66C-4B16-BBE2-A10589A5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4d88d489c94387"/>
          <a:srcRect xmlns:a="http://schemas.openxmlformats.org/drawingml/2006/main" l="10625" t="0" r="10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81125" y="1428750"/>
            <a:ext cx="46672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0A7F20-2EC3-4384-A256-94302303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428750"/>
            <a:ext cx="2381250" cy="33337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30efb27a5642a5"/>
          <a:stretch xmlns:a="http://schemas.openxmlformats.org/drawingml/2006/main"/>
        </p:blipFill>
        <p:spPr>
          <a:xfrm xmlns:a="http://schemas.openxmlformats.org/drawingml/2006/main">
            <a:off x="6496050" y="2042670"/>
            <a:ext cx="2152650" cy="2105910"/>
          </a:xfrm>
          <a:prstGeom xmlns:a="http://schemas.openxmlformats.org/drawingml/2006/main" prst="roundRect">
            <a:avLst>
              <a:gd name="adj" fmla="val 5310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E2EAC1-2E71-4B2B-A99F-CA161A94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428750"/>
            <a:ext cx="2409825" cy="3333750"/>
          </a:xfrm>
          <a:prstGeom xmlns:a="http://schemas.openxmlformats.org/drawingml/2006/main" prst="roundRect">
            <a:avLst>
              <a:gd name="adj" fmla="val 3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ce269599b74614"/>
          <a:stretch xmlns:a="http://schemas.openxmlformats.org/drawingml/2006/main"/>
        </p:blipFill>
        <p:spPr>
          <a:xfrm xmlns:a="http://schemas.openxmlformats.org/drawingml/2006/main">
            <a:off x="9210675" y="2525235"/>
            <a:ext cx="2181225" cy="1140781"/>
          </a:xfrm>
          <a:prstGeom xmlns:a="http://schemas.openxmlformats.org/drawingml/2006/main" prst="roundRect">
            <a:avLst>
              <a:gd name="adj" fmla="val 524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ABBA16-78C0-4C5B-BB6B-C5A24805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19112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DDD7BD-DEDF-4F50-ACDA-F5376A32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19112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4E25E9-4A56-4B1A-BB15-B5D67707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276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核验重点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303A20-5278-4E8B-B9F6-D90E0D1C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26732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按单验收、重量与影像取证、异常处理、批次入库、领用去向和盘点差异</a:t>
            </a:r>
          </a:p>
        </p:txBody>
      </p:sp>
    </p:spTree>
    <p:extLst>
      <p:ext uri="{BB962C8B-B14F-4D97-AF65-F5344CB8AC3E}">
        <p14:creationId xmlns:p14="http://schemas.microsoft.com/office/powerpoint/2010/main" val="50693499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d4b7a315444d9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87B866-C70F-4E90-9A04-0D042207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采购、库存、消耗与对账共同解释成本变化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D9AD7-2DF0-4F26-A985-7902069F8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5B9E7-235F-4450-AE1C-B39C3DF8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后勤看供应与库存，财务按周期核对供应商账单和差异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0293DC-E74F-42D5-BE8C-A265DF21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A8AB3C-62B4-4D13-81D5-AF4967CA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5715000" cy="3476625"/>
          </a:xfrm>
          <a:prstGeom xmlns:a="http://schemas.openxmlformats.org/drawingml/2006/main" prst="roundRect">
            <a:avLst>
              <a:gd name="adj" fmla="val 21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b5e2b801714280"/>
          <a:stretch xmlns:a="http://schemas.openxmlformats.org/drawingml/2006/main"/>
        </p:blipFill>
        <p:spPr>
          <a:xfrm xmlns:a="http://schemas.openxmlformats.org/drawingml/2006/main">
            <a:off x="1495425" y="1625441"/>
            <a:ext cx="5486400" cy="3083243"/>
          </a:xfrm>
          <a:prstGeom xmlns:a="http://schemas.openxmlformats.org/drawingml/2006/main" prst="roundRect">
            <a:avLst>
              <a:gd name="adj" fmla="val 3519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564571-9745-495E-B348-41F54BB6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428750"/>
            <a:ext cx="40767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77c4ec1d6945c2"/>
          <a:stretch xmlns:a="http://schemas.openxmlformats.org/drawingml/2006/main"/>
        </p:blipFill>
        <p:spPr>
          <a:xfrm xmlns:a="http://schemas.openxmlformats.org/drawingml/2006/main">
            <a:off x="8062843" y="1543050"/>
            <a:ext cx="2810013" cy="1866900"/>
          </a:xfrm>
          <a:prstGeom xmlns:a="http://schemas.openxmlformats.org/drawingml/2006/main" prst="roundRect">
            <a:avLst>
              <a:gd name="adj" fmla="val 61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B8F12E-B806-4970-9BC9-F6713F20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10000"/>
            <a:ext cx="40767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C80BEE-C6C5-4300-9149-8A74A6AB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8766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A78415-5DFC-4F4E-A4D0-2C65A5BD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857625"/>
            <a:ext cx="3448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价格变化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4F5B82-3561-4C38-958C-C60B211C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143375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历史价格、调价依据与生效时间可查询。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0A81A3-92D3-4882-9098-4F2E4D636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419600"/>
            <a:ext cx="40767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9F8CDF-769F-4FB7-9247-F8510B31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4862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C23F6F-6F7B-407A-9496-BD0A14483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467225"/>
            <a:ext cx="3448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库存变化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F117F4-9B32-4695-9FA1-CE03C0A5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752975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入库、领用、退货、盘点与调拨记录可追溯。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AD6C57-015E-497F-8BD9-B0F26A2E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029200"/>
            <a:ext cx="40767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4A79C1-95AD-4D7E-B667-5B74F91CA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5095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4A4516-3422-432F-B8D2-575A2BE5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076825"/>
            <a:ext cx="3448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98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对账差异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34068D-C578-465F-9548-E264D1DA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5362575"/>
            <a:ext cx="381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订单、实收、退货、扣罚和付款口径逐项核对。</a:t>
            </a:r>
          </a:p>
        </p:txBody>
      </p:sp>
    </p:spTree>
    <p:extLst>
      <p:ext uri="{BB962C8B-B14F-4D97-AF65-F5344CB8AC3E}">
        <p14:creationId xmlns:p14="http://schemas.microsoft.com/office/powerpoint/2010/main" val="3774680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694ebf88f7451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A04FC-FDD3-4F24-B5C9-39CBA2E10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医院接口与数据使用边界需要先于开发确认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A95D2C-0FE0-491E-943B-32471394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494D7-BB45-4B97-9E55-E669283CA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先定义业务目的、数据字段、责任主体与异常机制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C5A388-59AB-4DF5-9102-41153A5C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6C745-D534-4E2D-A9C1-F37206AA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381125"/>
            <a:ext cx="101250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443C61-182D-4118-A451-310F90F1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1504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EA759-1FD6-4205-8B8B-3D4E8404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4668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身份与组织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202A9-2283-4A8C-9AFE-7CD1FC35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457325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职工、患者、陪护与访客的身份来源、有效期和权限范围。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C2F184-E768-4899-B9E4-356CF67C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219325"/>
            <a:ext cx="101250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74BC5-72B1-42DA-8AA2-49113389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3431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E48085-A020-42FB-837C-ED93244D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3050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床位与膳食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55D842-8901-49AF-8356-99B552F44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295525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病区、床位、餐次、膳食类别、禁忌与配送状态的接口边界。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820CB1-3434-45C6-8D0B-80CE3943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57525"/>
            <a:ext cx="101250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86F58E-5556-4450-AAE2-79E299C4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1813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C76627-139E-457D-B346-A4AC071B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1432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支付与账户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E48B87-4519-49D9-ADE6-C063BC9B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33725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微信、预充值、一卡通、补贴、退款、冲正和财务对账规则。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70766E-E71B-4758-9726-C9316D17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895725"/>
            <a:ext cx="101250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2EC4B2-2958-42F9-A019-A98B8C56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0195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ABDCEA-9E6D-4BB9-86E1-B8DF401B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9814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隐私与安全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6364A5-FA49-46A4-8300-7145FACFA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971925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最小必要字段、授权方式、角色权限、日志、留存期限和脱敏要求。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D16A1D-9642-4C3A-AA4A-47C8AE7E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33925"/>
            <a:ext cx="1012507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76A79A-BDCB-4FB0-9796-CF9FFCC8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8577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C50668-0591-42E9-A8C6-AA967764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8196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异常与兜底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09858D-F08F-4CD9-86E8-51FC2B189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810125"/>
            <a:ext cx="6410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接口中断、患者转床、医嘱变化、退订补餐和人工核验机制。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519137-131A-49B9-9C61-42C871BD3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715000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9BB9DD-6951-48EE-B7A0-6578246A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715000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51CF07-EE63-4D54-A2C6-048B6FA0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80072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实施前提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CF8334-C90F-440D-A892-8FB88376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791200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只有取得接口文档、测试环境、责任人和授权后，才能确认标准接口或定制开发范围</a:t>
            </a:r>
          </a:p>
        </p:txBody>
      </p:sp>
    </p:spTree>
    <p:extLst>
      <p:ext uri="{BB962C8B-B14F-4D97-AF65-F5344CB8AC3E}">
        <p14:creationId xmlns:p14="http://schemas.microsoft.com/office/powerpoint/2010/main" val="168334306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9fba0d41b41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0FBAC-331B-4FB4-A6D8-4146E198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分阶段实施降低医院业务切换风险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301D00-2816-4A99-A180-B9AF7B85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BAE922-7830-41F7-B8DC-361573E09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患者餐、职工餐、采购和食安可按优先级分步验证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5D1365-4C27-43D8-8A9A-55A5FA44F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5C826E-BF92-465A-9A3A-D7F6C102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C3EF6-72D9-493F-8B99-D0AAFB22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40171C-616D-4551-A359-28D20F53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现状调研</a:t>
            </a:r>
          </a:p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与数据边界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04DE7-87C7-4D1D-8555-D8C61636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61D78C-8359-41C2-96FD-127AE08A8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C6A8ED-B307-408C-A793-C50BB4C0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E79044-B2DC-4F72-971A-2DD465DE6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方案与接口</a:t>
            </a:r>
          </a:p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确认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557C25-1A4A-450C-B99B-CD7942DE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0035D7-9225-4C9A-95EF-2422A819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18E687-2C64-456E-8198-5A43C42E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4C3E0B-F92E-438F-99CE-88C9244C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基础配置</a:t>
            </a:r>
          </a:p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与设备联调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A5984-6D59-40D9-BFD3-42983832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C36B0B-07AF-4D67-85A9-93B51614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4348E6-0030-44C5-97B9-510FA076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DDF228-C07F-4A88-8DEC-5914235C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试点运行</a:t>
            </a:r>
          </a:p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与岗位培训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FB3FE4-A68F-4C6A-AFF3-99B2D27DB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81250"/>
            <a:ext cx="1714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77620F-0E02-4F46-978B-AF7FC45B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1762125"/>
            <a:ext cx="19335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A11FBC-3099-4EC5-9B54-62FBD7A5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1933575"/>
            <a:ext cx="15525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40EE38-DFB3-42D3-BC6C-EA9E0C157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2381250"/>
            <a:ext cx="162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指标验收</a:t>
            </a:r>
          </a:p>
          <a:p xmlns:a="http://schemas.openxmlformats.org/drawingml/2006/main">
            <a:pPr>
              <a:def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与扩面复盘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6AFFA8-80BD-4A3C-87D9-BD958E86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53000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A861B0-151A-4E04-A5BE-85CC4EA2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53000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0F4263-964F-4ECB-91F7-4B8A9622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03872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试点建议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65916F-98D5-4B31-8DA3-3CF967F2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029200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选择一座食堂与一个代表性病区，先验证关键流程再扩大范围</a:t>
            </a:r>
          </a:p>
        </p:txBody>
      </p:sp>
    </p:spTree>
    <p:extLst>
      <p:ext uri="{BB962C8B-B14F-4D97-AF65-F5344CB8AC3E}">
        <p14:creationId xmlns:p14="http://schemas.microsoft.com/office/powerpoint/2010/main" val="167721270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701fff497413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BBE940-AE83-4129-B3EB-2AD0ADE7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一期配置围绕关键业务主线组合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5A0B32-6B3B-45F4-A0B4-B165204E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2FA9FC-85EA-4244-A634-284245FC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软件、硬件、接口与服务按现场条件确认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9E5059-A26B-47F0-858D-AC2F2947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71C777-89E5-4E50-B545-2C5AAE96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381125"/>
            <a:ext cx="6858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962DAB-DB93-4114-9C3F-F3077C4AA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15049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8BFCF9-C655-4F3C-9507-A4B9C331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4668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软件系统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23F168-4D59-4FBB-9E65-ACE3B820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4573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营养结算服务系统、智慧采购管理系统、智慧食安监管系统。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010F91-8515-429F-BC48-16C69F02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219325"/>
            <a:ext cx="6858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5E373F-8A0C-4E81-9AEC-75E80B99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3431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05FE9F-A44C-498A-97A7-7BD01476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3050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就餐入口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24136F-7DBC-4FF3-82E2-BEE2E179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2955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患者订餐入口、医护预订与取餐入口、称重或AI识别餐线按需组合。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587CF0-5399-4F2E-B09D-8446FB53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57525"/>
            <a:ext cx="6858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1B3FFA-38A6-4B5E-8AA5-68FAB444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1813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9097F1-9295-4BA8-83CC-09117635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1432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后厨设备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3787C0-839D-444E-B565-AB170FDB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337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晨检、摄像、留样、快检、环境监测和收货秤按点位配置。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117994-3EDE-4D16-88A5-2C57F1C41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895725"/>
            <a:ext cx="6858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963AE7-790C-4DF3-A362-35840C6E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0195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70128B-A45E-4533-A14D-D10DA2D4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9814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接口评估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909EC7-80F5-4BED-BD73-B524FE49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9719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统一身份、床位膳食、支付一卡通、财务与其他医院系统按文档评估。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97D6BB-EC1F-4BE6-85C7-8FC7D440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33925"/>
            <a:ext cx="6858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FFB09D-4AC0-4E0F-BCD4-0A591B3B7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8577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C73013-FDA0-40E2-A8B4-2890074D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819650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实施服务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4B424E-4CE1-4008-8060-07AF4A5C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8101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375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现场调研、方案设计、数据准备、安装联调、培训试运行与验收。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48CEAD-4471-422D-AD99-E3C37CBF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381125"/>
            <a:ext cx="29337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6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cd611fcc644c34"/>
          <a:stretch xmlns:a="http://schemas.openxmlformats.org/drawingml/2006/main"/>
        </p:blipFill>
        <p:spPr>
          <a:xfrm xmlns:a="http://schemas.openxmlformats.org/drawingml/2006/main">
            <a:off x="9451995" y="1495425"/>
            <a:ext cx="1174710" cy="1581150"/>
          </a:xfrm>
          <a:prstGeom xmlns:a="http://schemas.openxmlformats.org/drawingml/2006/main" prst="roundRect">
            <a:avLst>
              <a:gd name="adj" fmla="val 7229"/>
            </a:avLst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FC46A2B-B24C-4FE1-B1D6-27FED7B9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429000"/>
            <a:ext cx="1381125" cy="15716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f57b7c6c034ca5"/>
          <a:stretch xmlns:a="http://schemas.openxmlformats.org/drawingml/2006/main"/>
        </p:blipFill>
        <p:spPr>
          <a:xfrm xmlns:a="http://schemas.openxmlformats.org/drawingml/2006/main">
            <a:off x="8686800" y="3767559"/>
            <a:ext cx="1152525" cy="894507"/>
          </a:xfrm>
          <a:prstGeom xmlns:a="http://schemas.openxmlformats.org/drawingml/2006/main" prst="roundRect">
            <a:avLst>
              <a:gd name="adj" fmla="val 9917"/>
            </a:avLst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CEA96CC-794E-42B8-95F3-8D6C4A68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3429000"/>
            <a:ext cx="1381125" cy="15716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DDD5"/>
            </a:solidFill>
          </a:ln>
        </p:spPr>
      </p:sp>
      <p:pic>
        <p:nvPicPr>
          <p:cNvPr id="6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4edc37d0fc4911"/>
          <a:stretch xmlns:a="http://schemas.openxmlformats.org/drawingml/2006/main"/>
        </p:blipFill>
        <p:spPr>
          <a:xfrm xmlns:a="http://schemas.openxmlformats.org/drawingml/2006/main">
            <a:off x="10239375" y="3651062"/>
            <a:ext cx="1152525" cy="1127500"/>
          </a:xfrm>
          <a:prstGeom xmlns:a="http://schemas.openxmlformats.org/drawingml/2006/main" prst="roundRect">
            <a:avLst>
              <a:gd name="adj" fmla="val 9917"/>
            </a:avLst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18CB996-3726-4703-887E-820E7794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715000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6695B21-9AF0-4D47-ABE9-831BA6B6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715000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2197B2-C40F-4628-9A50-E9B035C3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80072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合同边界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7A34159-4DBB-425D-9CC9-11C4323C9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791200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最终版本、型号、数量、接口、费用和责任以确认配置与合同为准</a:t>
            </a:r>
          </a:p>
        </p:txBody>
      </p:sp>
    </p:spTree>
    <p:extLst>
      <p:ext uri="{BB962C8B-B14F-4D97-AF65-F5344CB8AC3E}">
        <p14:creationId xmlns:p14="http://schemas.microsoft.com/office/powerpoint/2010/main" val="20538267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2e2c36d5cc496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D1464-9C13-4F3E-AA49-9FD25704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05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验收指标覆盖服务、业务记录与风险闭环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E8A0F0-4F86-4C24-8DBF-E0ADBAD8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AD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89D9F-F67F-487B-8A4F-9AA28029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000125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676F"/>
                </a:solidFill>
                <a:latin typeface="Microsoft YaHei"/>
                <a:ea typeface="Microsoft YaHei"/>
                <a:cs typeface="Microsoft YaHei"/>
              </a:rPr>
              <a:t>不以不可验证的宣传指标替代现场验收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02A4E-9F2E-4139-BC39-970BC38D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66700"/>
            <a:ext cx="438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640075-4FE3-4703-969F-7E059C4B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428750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2B03D-0848-4DA5-8659-2B6989AE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334835-C3B8-4C66-929C-04A12C74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1543050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患者膳食执行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9C1285-F2BA-40F8-81FE-247030D5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047875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抽查订餐、膳食类别、配餐、送达、退订与异常补餐记录是否完整。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BB6FD4-0D4E-433E-A1CB-8BC4B713D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7013" y="1428750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E84E9-66A8-43CA-8352-05D07279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7513" y="158115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5AF41-1078-4485-9012-9D18BBFC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963" y="1543050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66A84A"/>
                </a:solidFill>
                <a:latin typeface="Microsoft YaHei"/>
                <a:ea typeface="Microsoft YaHei"/>
                <a:cs typeface="Microsoft YaHei"/>
              </a:rPr>
              <a:t>医护就餐体验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AAD755-2A01-4CEA-A79D-7298C152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047875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核对高峰结算、错峰预订、夜班就餐与异常交易处理是否顺畅。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C53833-587C-4945-8BFA-FADF38AD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67088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2C8094-62F6-4C8C-A4E2-F40FACEB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519488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7E1B41-80F0-4939-8CCD-E7174E7D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3481388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2B9E96"/>
                </a:solidFill>
                <a:latin typeface="Microsoft YaHei"/>
                <a:ea typeface="Microsoft YaHei"/>
                <a:cs typeface="Microsoft YaHei"/>
              </a:rPr>
              <a:t>采购与财务核验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06322E-BA21-4FCB-8EEC-0B4B73909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986213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检查订单、实收、库存、领用、退货、盘点与供应商对账是否可追溯。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10A8D0-A5D7-4AEF-A7AD-9DBD0B96B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7013" y="3367088"/>
            <a:ext cx="4929188" cy="1728788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E8DDD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4D7154-14FC-450E-8E04-CF8E631D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7513" y="3519488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E65C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33692C-559E-4992-9380-2EDA6299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9963" y="3481388"/>
            <a:ext cx="39290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397AB8"/>
                </a:solidFill>
                <a:latin typeface="Microsoft YaHei"/>
                <a:ea typeface="Microsoft YaHei"/>
                <a:cs typeface="Microsoft YaHei"/>
              </a:rPr>
              <a:t>食品安全闭环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D1D1C8-79BC-4D9F-AEFB-175FA765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3986213"/>
            <a:ext cx="4452938" cy="985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82025"/>
                </a:solidFill>
                <a:latin typeface="Microsoft YaHei"/>
                <a:ea typeface="Microsoft YaHei"/>
                <a:cs typeface="Microsoft YaHei"/>
              </a:rPr>
              <a:t>检查晨检、留样、检测、预警、整改、复核与电子台账是否连续。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70E14B-ED00-4DBE-9B18-B94A123A5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01250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8F2"/>
          </a:solidFill>
          <a:ln xmlns:a="http://schemas.openxmlformats.org/drawingml/2006/main" w="9525">
            <a:solidFill>
              <a:srgbClr val="E65C1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A5FC2A-79F6-4933-A086-DCDB21C0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72125"/>
            <a:ext cx="12858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A44FEE-5C10-4153-B46F-8AFD53919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6578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验收方法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892659-1D2B-4F2E-87A3-0DFBB96DD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648325"/>
            <a:ext cx="8429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93C18"/>
                </a:solidFill>
                <a:latin typeface="Microsoft YaHei"/>
                <a:ea typeface="Microsoft YaHei"/>
                <a:cs typeface="Microsoft YaHei"/>
              </a:rPr>
              <a:t>每项指标明确样本、时间范围、责任人、数据来源和通过标准</a:t>
            </a:r>
          </a:p>
        </p:txBody>
      </p:sp>
    </p:spTree>
    <p:extLst>
      <p:ext uri="{BB962C8B-B14F-4D97-AF65-F5344CB8AC3E}">
        <p14:creationId xmlns:p14="http://schemas.microsoft.com/office/powerpoint/2010/main" val="140190015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26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ba1f9f7d8437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41528-087A-40A4-B9D6-0DE1E17C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262B">
              <a:alpha val="90196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265320-0C27-497A-8E11-2DD9A16C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205766-3325-4227-A1BC-E5BBEF390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095375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B4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B48B"/>
                </a:solidFill>
                <a:latin typeface="Microsoft YaHei"/>
                <a:ea typeface="Microsoft YaHei"/>
                <a:cs typeface="Microsoft YaHei"/>
              </a:rPr>
              <a:t>下一步建议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FB1848-8AE2-4AB9-8A41-547BA6C3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05000"/>
            <a:ext cx="8096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选定一座食堂与一个病区</a:t>
            </a:r>
          </a:p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完成现场调研和业务验证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D577BB-3B2A-492B-890F-D9B0C08A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14750"/>
            <a:ext cx="8096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1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C0944D-2093-40BD-BAFA-3D94FD25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43375"/>
            <a:ext cx="7810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7ECE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E7ECEC"/>
                </a:solidFill>
                <a:latin typeface="Microsoft YaHei"/>
                <a:ea typeface="Microsoft YaHei"/>
                <a:cs typeface="Microsoft YaHei"/>
              </a:rPr>
              <a:t>先确认患者餐与职工餐的业务边界，再核对接口、点位、岗位和验收指标。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7C4B41-CEAA-4D1D-9857-B9271794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055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ED7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CED7D9"/>
                </a:solidFill>
                <a:latin typeface="Microsoft YaHei"/>
                <a:ea typeface="Microsoft YaHei"/>
                <a:cs typeface="Microsoft YaHei"/>
              </a:rPr>
              <a:t>现场现状   数据边界   演示验证   试点范围</a:t>
            </a:r>
          </a:p>
        </p:txBody>
      </p:sp>
    </p:spTree>
    <p:extLst>
      <p:ext uri="{BB962C8B-B14F-4D97-AF65-F5344CB8AC3E}">
        <p14:creationId xmlns:p14="http://schemas.microsoft.com/office/powerpoint/2010/main" val="12785070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2026-09-21T03:57:26.2760000Z</dcterms:created>
  <dcterms:modified xsi:type="dcterms:W3CDTF">2026-09-21T03:57:26.2770000Z</dcterms:modified>
</coreProperties>
</file>